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handoutMasterIdLst>
    <p:handoutMasterId r:id="rId36"/>
  </p:handoutMasterIdLst>
  <p:sldIdLst>
    <p:sldId id="335" r:id="rId2"/>
    <p:sldId id="2007580622" r:id="rId3"/>
    <p:sldId id="2076138893" r:id="rId4"/>
    <p:sldId id="2076138879" r:id="rId5"/>
    <p:sldId id="2007580632" r:id="rId6"/>
    <p:sldId id="2007580656" r:id="rId7"/>
    <p:sldId id="385" r:id="rId8"/>
    <p:sldId id="2007580660" r:id="rId9"/>
    <p:sldId id="2007580654" r:id="rId10"/>
    <p:sldId id="2076138877" r:id="rId11"/>
    <p:sldId id="2076138872" r:id="rId12"/>
    <p:sldId id="2076138873" r:id="rId13"/>
    <p:sldId id="2076138878" r:id="rId14"/>
    <p:sldId id="2076138880" r:id="rId15"/>
    <p:sldId id="2076138874" r:id="rId16"/>
    <p:sldId id="2007580599" r:id="rId17"/>
    <p:sldId id="2007580598" r:id="rId18"/>
    <p:sldId id="2076138889" r:id="rId19"/>
    <p:sldId id="2007580611" r:id="rId20"/>
    <p:sldId id="2076138890" r:id="rId21"/>
    <p:sldId id="2076138892" r:id="rId22"/>
    <p:sldId id="2007580630" r:id="rId23"/>
    <p:sldId id="2076138894" r:id="rId24"/>
    <p:sldId id="2007580636" r:id="rId25"/>
    <p:sldId id="3897" r:id="rId26"/>
    <p:sldId id="2076138856" r:id="rId27"/>
    <p:sldId id="2076138860" r:id="rId28"/>
    <p:sldId id="2076138895" r:id="rId29"/>
    <p:sldId id="2076138896" r:id="rId30"/>
    <p:sldId id="2076138897" r:id="rId31"/>
    <p:sldId id="2076138898" r:id="rId32"/>
    <p:sldId id="469" r:id="rId33"/>
    <p:sldId id="11091926" r:id="rId34"/>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8D9105F-2771-224C-A3C9-71F1EBEEA4CB}">
          <p14:sldIdLst>
            <p14:sldId id="335"/>
            <p14:sldId id="2007580622"/>
            <p14:sldId id="2076138893"/>
            <p14:sldId id="2076138879"/>
            <p14:sldId id="2007580632"/>
            <p14:sldId id="2007580656"/>
            <p14:sldId id="385"/>
            <p14:sldId id="2007580660"/>
            <p14:sldId id="2007580654"/>
            <p14:sldId id="2076138877"/>
            <p14:sldId id="2076138872"/>
            <p14:sldId id="2076138873"/>
            <p14:sldId id="2076138878"/>
            <p14:sldId id="2076138880"/>
            <p14:sldId id="2076138874"/>
            <p14:sldId id="2007580599"/>
            <p14:sldId id="2007580598"/>
            <p14:sldId id="2076138889"/>
            <p14:sldId id="2007580611"/>
            <p14:sldId id="2076138890"/>
            <p14:sldId id="2076138892"/>
            <p14:sldId id="2007580630"/>
            <p14:sldId id="2076138894"/>
            <p14:sldId id="2007580636"/>
            <p14:sldId id="3897"/>
            <p14:sldId id="2076138856"/>
            <p14:sldId id="2076138860"/>
            <p14:sldId id="2076138895"/>
            <p14:sldId id="2076138896"/>
            <p14:sldId id="2076138897"/>
            <p14:sldId id="2076138898"/>
            <p14:sldId id="469"/>
            <p14:sldId id="1109192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p2174" initials="v"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0000"/>
    <a:srgbClr val="456167"/>
    <a:srgbClr val="71979F"/>
    <a:srgbClr val="8A999C"/>
    <a:srgbClr val="7EA1A8"/>
    <a:srgbClr val="00B0F0"/>
    <a:srgbClr val="050581"/>
    <a:srgbClr val="0070C0"/>
    <a:srgbClr val="CCE5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72"/>
    <p:restoredTop sz="92248" autoAdjust="0"/>
  </p:normalViewPr>
  <p:slideViewPr>
    <p:cSldViewPr snapToGrid="0" snapToObjects="1">
      <p:cViewPr varScale="1">
        <p:scale>
          <a:sx n="120" d="100"/>
          <a:sy n="120" d="100"/>
        </p:scale>
        <p:origin x="216" y="28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yhhe\Desktop\Fengwu_review_20231017\cds_track_table.warn.2318-2327.4+2.graph.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yhhe\Desktop\Fengwu_review_20231017\cds_intensity_table.warn.2318-2327.4+2.graph.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'cds_track_table.warn.2318.rmse.'!$A$2</c:f>
              <c:strCache>
                <c:ptCount val="1"/>
                <c:pt idx="0">
                  <c:v>ECMWF</c:v>
                </c:pt>
              </c:strCache>
            </c:strRef>
          </c:tx>
          <c:spPr>
            <a:ln w="28575" cap="rnd">
              <a:solidFill>
                <a:srgbClr val="9C3C6B"/>
              </a:solidFill>
              <a:round/>
            </a:ln>
            <a:effectLst/>
          </c:spPr>
          <c:marker>
            <c:symbol val="square"/>
            <c:size val="7"/>
            <c:spPr>
              <a:solidFill>
                <a:srgbClr val="9C3C6B"/>
              </a:solidFill>
              <a:ln w="9525">
                <a:noFill/>
              </a:ln>
              <a:effectLst/>
            </c:spPr>
          </c:marker>
          <c:cat>
            <c:numRef>
              <c:f>'cds_track_table.warn.2318.rmse.'!$B$1:$L$1</c:f>
              <c:numCache>
                <c:formatCode>General</c:formatCode>
                <c:ptCount val="11"/>
                <c:pt idx="0">
                  <c:v>0</c:v>
                </c:pt>
                <c:pt idx="1">
                  <c:v>12</c:v>
                </c:pt>
                <c:pt idx="2">
                  <c:v>24</c:v>
                </c:pt>
                <c:pt idx="3">
                  <c:v>36</c:v>
                </c:pt>
                <c:pt idx="4">
                  <c:v>48</c:v>
                </c:pt>
                <c:pt idx="5">
                  <c:v>60</c:v>
                </c:pt>
                <c:pt idx="6">
                  <c:v>72</c:v>
                </c:pt>
                <c:pt idx="7">
                  <c:v>84</c:v>
                </c:pt>
                <c:pt idx="8">
                  <c:v>96</c:v>
                </c:pt>
                <c:pt idx="9">
                  <c:v>108</c:v>
                </c:pt>
                <c:pt idx="10">
                  <c:v>120</c:v>
                </c:pt>
              </c:numCache>
            </c:numRef>
          </c:cat>
          <c:val>
            <c:numRef>
              <c:f>'cds_track_table.warn.2318.rmse.'!$B$2:$L$2</c:f>
              <c:numCache>
                <c:formatCode>General</c:formatCode>
                <c:ptCount val="11"/>
                <c:pt idx="0">
                  <c:v>55</c:v>
                </c:pt>
                <c:pt idx="1">
                  <c:v>83</c:v>
                </c:pt>
                <c:pt idx="2">
                  <c:v>151</c:v>
                </c:pt>
                <c:pt idx="3">
                  <c:v>201</c:v>
                </c:pt>
                <c:pt idx="4">
                  <c:v>262</c:v>
                </c:pt>
                <c:pt idx="5">
                  <c:v>311</c:v>
                </c:pt>
                <c:pt idx="6">
                  <c:v>353</c:v>
                </c:pt>
                <c:pt idx="7">
                  <c:v>401</c:v>
                </c:pt>
                <c:pt idx="8">
                  <c:v>486</c:v>
                </c:pt>
                <c:pt idx="9">
                  <c:v>593</c:v>
                </c:pt>
                <c:pt idx="10">
                  <c:v>689</c:v>
                </c:pt>
              </c:numCache>
            </c:numRef>
          </c:val>
          <c:smooth val="0"/>
          <c:extLst>
            <c:ext xmlns:c16="http://schemas.microsoft.com/office/drawing/2014/chart" uri="{C3380CC4-5D6E-409C-BE32-E72D297353CC}">
              <c16:uniqueId val="{00000000-D95D-F041-BBA3-459D1D6F8EB2}"/>
            </c:ext>
          </c:extLst>
        </c:ser>
        <c:ser>
          <c:idx val="1"/>
          <c:order val="1"/>
          <c:tx>
            <c:strRef>
              <c:f>'cds_track_table.warn.2318.rmse.'!$A$3</c:f>
              <c:strCache>
                <c:ptCount val="1"/>
                <c:pt idx="0">
                  <c:v>JMA</c:v>
                </c:pt>
              </c:strCache>
            </c:strRef>
          </c:tx>
          <c:spPr>
            <a:ln w="28575" cap="rnd">
              <a:solidFill>
                <a:srgbClr val="D93032"/>
              </a:solidFill>
              <a:round/>
            </a:ln>
            <a:effectLst/>
          </c:spPr>
          <c:marker>
            <c:symbol val="square"/>
            <c:size val="7"/>
            <c:spPr>
              <a:solidFill>
                <a:srgbClr val="D93032"/>
              </a:solidFill>
              <a:ln w="9525">
                <a:noFill/>
              </a:ln>
              <a:effectLst/>
            </c:spPr>
          </c:marker>
          <c:cat>
            <c:numRef>
              <c:f>'cds_track_table.warn.2318.rmse.'!$B$1:$L$1</c:f>
              <c:numCache>
                <c:formatCode>General</c:formatCode>
                <c:ptCount val="11"/>
                <c:pt idx="0">
                  <c:v>0</c:v>
                </c:pt>
                <c:pt idx="1">
                  <c:v>12</c:v>
                </c:pt>
                <c:pt idx="2">
                  <c:v>24</c:v>
                </c:pt>
                <c:pt idx="3">
                  <c:v>36</c:v>
                </c:pt>
                <c:pt idx="4">
                  <c:v>48</c:v>
                </c:pt>
                <c:pt idx="5">
                  <c:v>60</c:v>
                </c:pt>
                <c:pt idx="6">
                  <c:v>72</c:v>
                </c:pt>
                <c:pt idx="7">
                  <c:v>84</c:v>
                </c:pt>
                <c:pt idx="8">
                  <c:v>96</c:v>
                </c:pt>
                <c:pt idx="9">
                  <c:v>108</c:v>
                </c:pt>
                <c:pt idx="10">
                  <c:v>120</c:v>
                </c:pt>
              </c:numCache>
            </c:numRef>
          </c:cat>
          <c:val>
            <c:numRef>
              <c:f>'cds_track_table.warn.2318.rmse.'!$B$3:$L$3</c:f>
              <c:numCache>
                <c:formatCode>General</c:formatCode>
                <c:ptCount val="11"/>
                <c:pt idx="0">
                  <c:v>63</c:v>
                </c:pt>
                <c:pt idx="1">
                  <c:v>110</c:v>
                </c:pt>
                <c:pt idx="2">
                  <c:v>140</c:v>
                </c:pt>
                <c:pt idx="3">
                  <c:v>176</c:v>
                </c:pt>
                <c:pt idx="4">
                  <c:v>236</c:v>
                </c:pt>
                <c:pt idx="5">
                  <c:v>289</c:v>
                </c:pt>
                <c:pt idx="6">
                  <c:v>353</c:v>
                </c:pt>
                <c:pt idx="7">
                  <c:v>453</c:v>
                </c:pt>
                <c:pt idx="8">
                  <c:v>566</c:v>
                </c:pt>
                <c:pt idx="9">
                  <c:v>643</c:v>
                </c:pt>
                <c:pt idx="10">
                  <c:v>795</c:v>
                </c:pt>
              </c:numCache>
            </c:numRef>
          </c:val>
          <c:smooth val="0"/>
          <c:extLst>
            <c:ext xmlns:c16="http://schemas.microsoft.com/office/drawing/2014/chart" uri="{C3380CC4-5D6E-409C-BE32-E72D297353CC}">
              <c16:uniqueId val="{00000001-D95D-F041-BBA3-459D1D6F8EB2}"/>
            </c:ext>
          </c:extLst>
        </c:ser>
        <c:ser>
          <c:idx val="2"/>
          <c:order val="2"/>
          <c:tx>
            <c:strRef>
              <c:f>'cds_track_table.warn.2318.rmse.'!$A$4</c:f>
              <c:strCache>
                <c:ptCount val="1"/>
                <c:pt idx="0">
                  <c:v>UKMO</c:v>
                </c:pt>
              </c:strCache>
            </c:strRef>
          </c:tx>
          <c:spPr>
            <a:ln w="28575" cap="rnd">
              <a:solidFill>
                <a:srgbClr val="6666FF"/>
              </a:solidFill>
              <a:round/>
            </a:ln>
            <a:effectLst/>
          </c:spPr>
          <c:marker>
            <c:symbol val="square"/>
            <c:size val="7"/>
            <c:spPr>
              <a:solidFill>
                <a:srgbClr val="6666FF"/>
              </a:solidFill>
              <a:ln w="9525">
                <a:noFill/>
              </a:ln>
              <a:effectLst/>
            </c:spPr>
          </c:marker>
          <c:cat>
            <c:numRef>
              <c:f>'cds_track_table.warn.2318.rmse.'!$B$1:$L$1</c:f>
              <c:numCache>
                <c:formatCode>General</c:formatCode>
                <c:ptCount val="11"/>
                <c:pt idx="0">
                  <c:v>0</c:v>
                </c:pt>
                <c:pt idx="1">
                  <c:v>12</c:v>
                </c:pt>
                <c:pt idx="2">
                  <c:v>24</c:v>
                </c:pt>
                <c:pt idx="3">
                  <c:v>36</c:v>
                </c:pt>
                <c:pt idx="4">
                  <c:v>48</c:v>
                </c:pt>
                <c:pt idx="5">
                  <c:v>60</c:v>
                </c:pt>
                <c:pt idx="6">
                  <c:v>72</c:v>
                </c:pt>
                <c:pt idx="7">
                  <c:v>84</c:v>
                </c:pt>
                <c:pt idx="8">
                  <c:v>96</c:v>
                </c:pt>
                <c:pt idx="9">
                  <c:v>108</c:v>
                </c:pt>
                <c:pt idx="10">
                  <c:v>120</c:v>
                </c:pt>
              </c:numCache>
            </c:numRef>
          </c:cat>
          <c:val>
            <c:numRef>
              <c:f>'cds_track_table.warn.2318.rmse.'!$B$4:$L$4</c:f>
              <c:numCache>
                <c:formatCode>General</c:formatCode>
                <c:ptCount val="11"/>
                <c:pt idx="0">
                  <c:v>76</c:v>
                </c:pt>
                <c:pt idx="1">
                  <c:v>122</c:v>
                </c:pt>
                <c:pt idx="2">
                  <c:v>171</c:v>
                </c:pt>
                <c:pt idx="3">
                  <c:v>211</c:v>
                </c:pt>
                <c:pt idx="4">
                  <c:v>269</c:v>
                </c:pt>
                <c:pt idx="5">
                  <c:v>310</c:v>
                </c:pt>
                <c:pt idx="6">
                  <c:v>347</c:v>
                </c:pt>
                <c:pt idx="7">
                  <c:v>405</c:v>
                </c:pt>
                <c:pt idx="8">
                  <c:v>463</c:v>
                </c:pt>
                <c:pt idx="9">
                  <c:v>521</c:v>
                </c:pt>
                <c:pt idx="10">
                  <c:v>553</c:v>
                </c:pt>
              </c:numCache>
            </c:numRef>
          </c:val>
          <c:smooth val="0"/>
          <c:extLst>
            <c:ext xmlns:c16="http://schemas.microsoft.com/office/drawing/2014/chart" uri="{C3380CC4-5D6E-409C-BE32-E72D297353CC}">
              <c16:uniqueId val="{00000002-D95D-F041-BBA3-459D1D6F8EB2}"/>
            </c:ext>
          </c:extLst>
        </c:ser>
        <c:ser>
          <c:idx val="3"/>
          <c:order val="3"/>
          <c:tx>
            <c:strRef>
              <c:f>'cds_track_table.warn.2318.rmse.'!$A$5</c:f>
              <c:strCache>
                <c:ptCount val="1"/>
                <c:pt idx="0">
                  <c:v>NCEP</c:v>
                </c:pt>
              </c:strCache>
            </c:strRef>
          </c:tx>
          <c:spPr>
            <a:ln w="28575" cap="rnd">
              <a:solidFill>
                <a:srgbClr val="26635B"/>
              </a:solidFill>
              <a:round/>
            </a:ln>
            <a:effectLst/>
          </c:spPr>
          <c:marker>
            <c:symbol val="square"/>
            <c:size val="7"/>
            <c:spPr>
              <a:solidFill>
                <a:srgbClr val="26635B"/>
              </a:solidFill>
              <a:ln w="9525">
                <a:noFill/>
              </a:ln>
              <a:effectLst/>
            </c:spPr>
          </c:marker>
          <c:cat>
            <c:numRef>
              <c:f>'cds_track_table.warn.2318.rmse.'!$B$1:$L$1</c:f>
              <c:numCache>
                <c:formatCode>General</c:formatCode>
                <c:ptCount val="11"/>
                <c:pt idx="0">
                  <c:v>0</c:v>
                </c:pt>
                <c:pt idx="1">
                  <c:v>12</c:v>
                </c:pt>
                <c:pt idx="2">
                  <c:v>24</c:v>
                </c:pt>
                <c:pt idx="3">
                  <c:v>36</c:v>
                </c:pt>
                <c:pt idx="4">
                  <c:v>48</c:v>
                </c:pt>
                <c:pt idx="5">
                  <c:v>60</c:v>
                </c:pt>
                <c:pt idx="6">
                  <c:v>72</c:v>
                </c:pt>
                <c:pt idx="7">
                  <c:v>84</c:v>
                </c:pt>
                <c:pt idx="8">
                  <c:v>96</c:v>
                </c:pt>
                <c:pt idx="9">
                  <c:v>108</c:v>
                </c:pt>
                <c:pt idx="10">
                  <c:v>120</c:v>
                </c:pt>
              </c:numCache>
            </c:numRef>
          </c:cat>
          <c:val>
            <c:numRef>
              <c:f>'cds_track_table.warn.2318.rmse.'!$B$5:$L$5</c:f>
              <c:numCache>
                <c:formatCode>General</c:formatCode>
                <c:ptCount val="11"/>
                <c:pt idx="0">
                  <c:v>67</c:v>
                </c:pt>
                <c:pt idx="1">
                  <c:v>86</c:v>
                </c:pt>
                <c:pt idx="2">
                  <c:v>129</c:v>
                </c:pt>
                <c:pt idx="3">
                  <c:v>166</c:v>
                </c:pt>
                <c:pt idx="4">
                  <c:v>308</c:v>
                </c:pt>
                <c:pt idx="5">
                  <c:v>338</c:v>
                </c:pt>
                <c:pt idx="6">
                  <c:v>376</c:v>
                </c:pt>
                <c:pt idx="7">
                  <c:v>478</c:v>
                </c:pt>
                <c:pt idx="8">
                  <c:v>623</c:v>
                </c:pt>
                <c:pt idx="9">
                  <c:v>859</c:v>
                </c:pt>
                <c:pt idx="10">
                  <c:v>1258</c:v>
                </c:pt>
              </c:numCache>
            </c:numRef>
          </c:val>
          <c:smooth val="0"/>
          <c:extLst>
            <c:ext xmlns:c16="http://schemas.microsoft.com/office/drawing/2014/chart" uri="{C3380CC4-5D6E-409C-BE32-E72D297353CC}">
              <c16:uniqueId val="{00000003-D95D-F041-BBA3-459D1D6F8EB2}"/>
            </c:ext>
          </c:extLst>
        </c:ser>
        <c:ser>
          <c:idx val="4"/>
          <c:order val="4"/>
          <c:tx>
            <c:strRef>
              <c:f>'cds_track_table.warn.2318.rmse.'!$A$6</c:f>
              <c:strCache>
                <c:ptCount val="1"/>
                <c:pt idx="0">
                  <c:v>Fengwu-ECMWF</c:v>
                </c:pt>
              </c:strCache>
            </c:strRef>
          </c:tx>
          <c:spPr>
            <a:ln w="50800" cap="rnd">
              <a:solidFill>
                <a:srgbClr val="C66C98"/>
              </a:solidFill>
              <a:prstDash val="solid"/>
              <a:round/>
            </a:ln>
            <a:effectLst/>
          </c:spPr>
          <c:marker>
            <c:symbol val="circle"/>
            <c:size val="10"/>
            <c:spPr>
              <a:solidFill>
                <a:srgbClr val="C66C98"/>
              </a:solidFill>
              <a:ln w="9525">
                <a:noFill/>
              </a:ln>
              <a:effectLst/>
            </c:spPr>
          </c:marker>
          <c:cat>
            <c:numRef>
              <c:f>'cds_track_table.warn.2318.rmse.'!$B$1:$L$1</c:f>
              <c:numCache>
                <c:formatCode>General</c:formatCode>
                <c:ptCount val="11"/>
                <c:pt idx="0">
                  <c:v>0</c:v>
                </c:pt>
                <c:pt idx="1">
                  <c:v>12</c:v>
                </c:pt>
                <c:pt idx="2">
                  <c:v>24</c:v>
                </c:pt>
                <c:pt idx="3">
                  <c:v>36</c:v>
                </c:pt>
                <c:pt idx="4">
                  <c:v>48</c:v>
                </c:pt>
                <c:pt idx="5">
                  <c:v>60</c:v>
                </c:pt>
                <c:pt idx="6">
                  <c:v>72</c:v>
                </c:pt>
                <c:pt idx="7">
                  <c:v>84</c:v>
                </c:pt>
                <c:pt idx="8">
                  <c:v>96</c:v>
                </c:pt>
                <c:pt idx="9">
                  <c:v>108</c:v>
                </c:pt>
                <c:pt idx="10">
                  <c:v>120</c:v>
                </c:pt>
              </c:numCache>
            </c:numRef>
          </c:cat>
          <c:val>
            <c:numRef>
              <c:f>'cds_track_table.warn.2318.rmse.'!$B$6:$L$6</c:f>
              <c:numCache>
                <c:formatCode>General</c:formatCode>
                <c:ptCount val="11"/>
                <c:pt idx="0">
                  <c:v>52</c:v>
                </c:pt>
                <c:pt idx="1">
                  <c:v>73</c:v>
                </c:pt>
                <c:pt idx="2">
                  <c:v>105</c:v>
                </c:pt>
                <c:pt idx="3">
                  <c:v>124</c:v>
                </c:pt>
                <c:pt idx="4">
                  <c:v>169</c:v>
                </c:pt>
                <c:pt idx="5">
                  <c:v>198</c:v>
                </c:pt>
                <c:pt idx="6">
                  <c:v>244</c:v>
                </c:pt>
                <c:pt idx="7">
                  <c:v>308</c:v>
                </c:pt>
                <c:pt idx="8">
                  <c:v>271</c:v>
                </c:pt>
                <c:pt idx="9">
                  <c:v>274</c:v>
                </c:pt>
                <c:pt idx="10">
                  <c:v>327</c:v>
                </c:pt>
              </c:numCache>
            </c:numRef>
          </c:val>
          <c:smooth val="0"/>
          <c:extLst>
            <c:ext xmlns:c16="http://schemas.microsoft.com/office/drawing/2014/chart" uri="{C3380CC4-5D6E-409C-BE32-E72D297353CC}">
              <c16:uniqueId val="{00000004-D95D-F041-BBA3-459D1D6F8EB2}"/>
            </c:ext>
          </c:extLst>
        </c:ser>
        <c:ser>
          <c:idx val="5"/>
          <c:order val="5"/>
          <c:tx>
            <c:strRef>
              <c:f>'cds_track_table.warn.2318.rmse.'!$A$7</c:f>
              <c:strCache>
                <c:ptCount val="1"/>
                <c:pt idx="0">
                  <c:v>Fengwu-NCEP</c:v>
                </c:pt>
              </c:strCache>
            </c:strRef>
          </c:tx>
          <c:spPr>
            <a:ln w="50800" cap="rnd">
              <a:solidFill>
                <a:srgbClr val="46B9AA"/>
              </a:solidFill>
              <a:prstDash val="solid"/>
              <a:round/>
            </a:ln>
            <a:effectLst/>
          </c:spPr>
          <c:marker>
            <c:symbol val="circle"/>
            <c:size val="10"/>
            <c:spPr>
              <a:solidFill>
                <a:srgbClr val="46B9AA"/>
              </a:solidFill>
              <a:ln w="9525">
                <a:noFill/>
              </a:ln>
              <a:effectLst/>
            </c:spPr>
          </c:marker>
          <c:cat>
            <c:numRef>
              <c:f>'cds_track_table.warn.2318.rmse.'!$B$1:$L$1</c:f>
              <c:numCache>
                <c:formatCode>General</c:formatCode>
                <c:ptCount val="11"/>
                <c:pt idx="0">
                  <c:v>0</c:v>
                </c:pt>
                <c:pt idx="1">
                  <c:v>12</c:v>
                </c:pt>
                <c:pt idx="2">
                  <c:v>24</c:v>
                </c:pt>
                <c:pt idx="3">
                  <c:v>36</c:v>
                </c:pt>
                <c:pt idx="4">
                  <c:v>48</c:v>
                </c:pt>
                <c:pt idx="5">
                  <c:v>60</c:v>
                </c:pt>
                <c:pt idx="6">
                  <c:v>72</c:v>
                </c:pt>
                <c:pt idx="7">
                  <c:v>84</c:v>
                </c:pt>
                <c:pt idx="8">
                  <c:v>96</c:v>
                </c:pt>
                <c:pt idx="9">
                  <c:v>108</c:v>
                </c:pt>
                <c:pt idx="10">
                  <c:v>120</c:v>
                </c:pt>
              </c:numCache>
            </c:numRef>
          </c:cat>
          <c:val>
            <c:numRef>
              <c:f>'cds_track_table.warn.2318.rmse.'!$B$7:$L$7</c:f>
              <c:numCache>
                <c:formatCode>General</c:formatCode>
                <c:ptCount val="11"/>
                <c:pt idx="0">
                  <c:v>62</c:v>
                </c:pt>
                <c:pt idx="1">
                  <c:v>81</c:v>
                </c:pt>
                <c:pt idx="2">
                  <c:v>121</c:v>
                </c:pt>
                <c:pt idx="3">
                  <c:v>159</c:v>
                </c:pt>
                <c:pt idx="4">
                  <c:v>212</c:v>
                </c:pt>
                <c:pt idx="5">
                  <c:v>244</c:v>
                </c:pt>
                <c:pt idx="6">
                  <c:v>283</c:v>
                </c:pt>
                <c:pt idx="7">
                  <c:v>302</c:v>
                </c:pt>
                <c:pt idx="8">
                  <c:v>375</c:v>
                </c:pt>
                <c:pt idx="9">
                  <c:v>475</c:v>
                </c:pt>
                <c:pt idx="10">
                  <c:v>587</c:v>
                </c:pt>
              </c:numCache>
            </c:numRef>
          </c:val>
          <c:smooth val="0"/>
          <c:extLst>
            <c:ext xmlns:c16="http://schemas.microsoft.com/office/drawing/2014/chart" uri="{C3380CC4-5D6E-409C-BE32-E72D297353CC}">
              <c16:uniqueId val="{00000005-D95D-F041-BBA3-459D1D6F8EB2}"/>
            </c:ext>
          </c:extLst>
        </c:ser>
        <c:ser>
          <c:idx val="6"/>
          <c:order val="6"/>
          <c:tx>
            <c:strRef>
              <c:f>'cds_track_table.warn.2318.rmse.'!$A$8</c:f>
              <c:strCache>
                <c:ptCount val="1"/>
                <c:pt idx="0">
                  <c:v>Pangu-DWD</c:v>
                </c:pt>
              </c:strCache>
            </c:strRef>
          </c:tx>
          <c:spPr>
            <a:ln w="28575" cap="rnd">
              <a:solidFill>
                <a:srgbClr val="FFDE4D"/>
              </a:solidFill>
              <a:prstDash val="sysDash"/>
              <a:round/>
            </a:ln>
            <a:effectLst/>
          </c:spPr>
          <c:marker>
            <c:symbol val="circle"/>
            <c:size val="7"/>
            <c:spPr>
              <a:solidFill>
                <a:srgbClr val="FFDE4D"/>
              </a:solidFill>
              <a:ln w="9525">
                <a:noFill/>
              </a:ln>
              <a:effectLst/>
            </c:spPr>
          </c:marker>
          <c:cat>
            <c:numRef>
              <c:f>'cds_track_table.warn.2318.rmse.'!$B$1:$L$1</c:f>
              <c:numCache>
                <c:formatCode>General</c:formatCode>
                <c:ptCount val="11"/>
                <c:pt idx="0">
                  <c:v>0</c:v>
                </c:pt>
                <c:pt idx="1">
                  <c:v>12</c:v>
                </c:pt>
                <c:pt idx="2">
                  <c:v>24</c:v>
                </c:pt>
                <c:pt idx="3">
                  <c:v>36</c:v>
                </c:pt>
                <c:pt idx="4">
                  <c:v>48</c:v>
                </c:pt>
                <c:pt idx="5">
                  <c:v>60</c:v>
                </c:pt>
                <c:pt idx="6">
                  <c:v>72</c:v>
                </c:pt>
                <c:pt idx="7">
                  <c:v>84</c:v>
                </c:pt>
                <c:pt idx="8">
                  <c:v>96</c:v>
                </c:pt>
                <c:pt idx="9">
                  <c:v>108</c:v>
                </c:pt>
                <c:pt idx="10">
                  <c:v>120</c:v>
                </c:pt>
              </c:numCache>
            </c:numRef>
          </c:cat>
          <c:val>
            <c:numRef>
              <c:f>'cds_track_table.warn.2318.rmse.'!$B$8:$L$8</c:f>
              <c:numCache>
                <c:formatCode>General</c:formatCode>
                <c:ptCount val="11"/>
              </c:numCache>
            </c:numRef>
          </c:val>
          <c:smooth val="0"/>
          <c:extLst>
            <c:ext xmlns:c16="http://schemas.microsoft.com/office/drawing/2014/chart" uri="{C3380CC4-5D6E-409C-BE32-E72D297353CC}">
              <c16:uniqueId val="{00000006-D95D-F041-BBA3-459D1D6F8EB2}"/>
            </c:ext>
          </c:extLst>
        </c:ser>
        <c:ser>
          <c:idx val="7"/>
          <c:order val="7"/>
          <c:tx>
            <c:strRef>
              <c:f>'cds_track_table.warn.2318.rmse.'!$A$9</c:f>
              <c:strCache>
                <c:ptCount val="1"/>
                <c:pt idx="0">
                  <c:v>Pangu-MeteoFrance</c:v>
                </c:pt>
              </c:strCache>
              <c:extLst xmlns:c15="http://schemas.microsoft.com/office/drawing/2012/chart"/>
            </c:strRef>
          </c:tx>
          <c:spPr>
            <a:ln w="28575" cap="rnd">
              <a:solidFill>
                <a:srgbClr val="9999FF"/>
              </a:solidFill>
              <a:prstDash val="sysDash"/>
              <a:round/>
            </a:ln>
            <a:effectLst/>
          </c:spPr>
          <c:marker>
            <c:symbol val="circle"/>
            <c:size val="7"/>
            <c:spPr>
              <a:solidFill>
                <a:srgbClr val="9999FF"/>
              </a:solidFill>
              <a:ln w="9525">
                <a:noFill/>
              </a:ln>
              <a:effectLst/>
            </c:spPr>
          </c:marker>
          <c:cat>
            <c:numRef>
              <c:f>'cds_track_table.warn.2318.rmse.'!$B$1:$L$1</c:f>
              <c:numCache>
                <c:formatCode>General</c:formatCode>
                <c:ptCount val="11"/>
                <c:pt idx="0">
                  <c:v>0</c:v>
                </c:pt>
                <c:pt idx="1">
                  <c:v>12</c:v>
                </c:pt>
                <c:pt idx="2">
                  <c:v>24</c:v>
                </c:pt>
                <c:pt idx="3">
                  <c:v>36</c:v>
                </c:pt>
                <c:pt idx="4">
                  <c:v>48</c:v>
                </c:pt>
                <c:pt idx="5">
                  <c:v>60</c:v>
                </c:pt>
                <c:pt idx="6">
                  <c:v>72</c:v>
                </c:pt>
                <c:pt idx="7">
                  <c:v>84</c:v>
                </c:pt>
                <c:pt idx="8">
                  <c:v>96</c:v>
                </c:pt>
                <c:pt idx="9">
                  <c:v>108</c:v>
                </c:pt>
                <c:pt idx="10">
                  <c:v>120</c:v>
                </c:pt>
              </c:numCache>
              <c:extLst xmlns:c15="http://schemas.microsoft.com/office/drawing/2012/chart"/>
            </c:numRef>
          </c:cat>
          <c:val>
            <c:numRef>
              <c:f>'cds_track_table.warn.2318.rmse.'!$B$9:$L$9</c:f>
              <c:numCache>
                <c:formatCode>General</c:formatCode>
                <c:ptCount val="11"/>
              </c:numCache>
              <c:extLst xmlns:c15="http://schemas.microsoft.com/office/drawing/2012/chart"/>
            </c:numRef>
          </c:val>
          <c:smooth val="0"/>
          <c:extLst xmlns:c15="http://schemas.microsoft.com/office/drawing/2012/chart">
            <c:ext xmlns:c16="http://schemas.microsoft.com/office/drawing/2014/chart" uri="{C3380CC4-5D6E-409C-BE32-E72D297353CC}">
              <c16:uniqueId val="{00000007-D95D-F041-BBA3-459D1D6F8EB2}"/>
            </c:ext>
          </c:extLst>
        </c:ser>
        <c:ser>
          <c:idx val="8"/>
          <c:order val="8"/>
          <c:tx>
            <c:strRef>
              <c:f>'cds_track_table.warn.2318.rmse.'!$A$10</c:f>
              <c:strCache>
                <c:ptCount val="1"/>
                <c:pt idx="0">
                  <c:v>Pangu-ECCC</c:v>
                </c:pt>
              </c:strCache>
              <c:extLst xmlns:c15="http://schemas.microsoft.com/office/drawing/2012/chart"/>
            </c:strRef>
          </c:tx>
          <c:spPr>
            <a:ln w="28575" cap="rnd">
              <a:solidFill>
                <a:srgbClr val="E1849E"/>
              </a:solidFill>
              <a:prstDash val="sysDash"/>
              <a:round/>
            </a:ln>
            <a:effectLst/>
          </c:spPr>
          <c:marker>
            <c:symbol val="circle"/>
            <c:size val="7"/>
            <c:spPr>
              <a:solidFill>
                <a:srgbClr val="E1849E"/>
              </a:solidFill>
              <a:ln w="9525">
                <a:noFill/>
              </a:ln>
              <a:effectLst/>
            </c:spPr>
          </c:marker>
          <c:cat>
            <c:numRef>
              <c:f>'cds_track_table.warn.2318.rmse.'!$B$1:$L$1</c:f>
              <c:numCache>
                <c:formatCode>General</c:formatCode>
                <c:ptCount val="11"/>
                <c:pt idx="0">
                  <c:v>0</c:v>
                </c:pt>
                <c:pt idx="1">
                  <c:v>12</c:v>
                </c:pt>
                <c:pt idx="2">
                  <c:v>24</c:v>
                </c:pt>
                <c:pt idx="3">
                  <c:v>36</c:v>
                </c:pt>
                <c:pt idx="4">
                  <c:v>48</c:v>
                </c:pt>
                <c:pt idx="5">
                  <c:v>60</c:v>
                </c:pt>
                <c:pt idx="6">
                  <c:v>72</c:v>
                </c:pt>
                <c:pt idx="7">
                  <c:v>84</c:v>
                </c:pt>
                <c:pt idx="8">
                  <c:v>96</c:v>
                </c:pt>
                <c:pt idx="9">
                  <c:v>108</c:v>
                </c:pt>
                <c:pt idx="10">
                  <c:v>120</c:v>
                </c:pt>
              </c:numCache>
              <c:extLst xmlns:c15="http://schemas.microsoft.com/office/drawing/2012/chart"/>
            </c:numRef>
          </c:cat>
          <c:val>
            <c:numRef>
              <c:f>'cds_track_table.warn.2318.rmse.'!$B$10:$L$10</c:f>
              <c:numCache>
                <c:formatCode>General</c:formatCode>
                <c:ptCount val="11"/>
              </c:numCache>
              <c:extLst xmlns:c15="http://schemas.microsoft.com/office/drawing/2012/chart"/>
            </c:numRef>
          </c:val>
          <c:smooth val="0"/>
          <c:extLst xmlns:c15="http://schemas.microsoft.com/office/drawing/2012/chart">
            <c:ext xmlns:c16="http://schemas.microsoft.com/office/drawing/2014/chart" uri="{C3380CC4-5D6E-409C-BE32-E72D297353CC}">
              <c16:uniqueId val="{00000008-D95D-F041-BBA3-459D1D6F8EB2}"/>
            </c:ext>
          </c:extLst>
        </c:ser>
        <c:dLbls>
          <c:showLegendKey val="0"/>
          <c:showVal val="0"/>
          <c:showCatName val="0"/>
          <c:showSerName val="0"/>
          <c:showPercent val="0"/>
          <c:showBubbleSize val="0"/>
        </c:dLbls>
        <c:marker val="1"/>
        <c:smooth val="0"/>
        <c:axId val="1379630207"/>
        <c:axId val="1385978687"/>
        <c:extLst/>
      </c:lineChart>
      <c:catAx>
        <c:axId val="137963020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altLang="zh-TW" sz="1200">
                    <a:solidFill>
                      <a:sysClr val="windowText" lastClr="000000"/>
                    </a:solidFill>
                  </a:rPr>
                  <a:t>Forecast lead time (h)</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CN"/>
            </a:p>
          </c:txPr>
        </c:title>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CN"/>
          </a:p>
        </c:txPr>
        <c:crossAx val="1385978687"/>
        <c:crossesAt val="0"/>
        <c:auto val="1"/>
        <c:lblAlgn val="ctr"/>
        <c:lblOffset val="100"/>
        <c:noMultiLvlLbl val="0"/>
      </c:catAx>
      <c:valAx>
        <c:axId val="1385978687"/>
        <c:scaling>
          <c:orientation val="minMax"/>
          <c:max val="1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altLang="zh-HK" sz="1200" b="0" i="0" u="none" strike="noStrike" baseline="0" dirty="0">
                    <a:solidFill>
                      <a:sysClr val="windowText" lastClr="000000"/>
                    </a:solidFill>
                    <a:effectLst/>
                  </a:rPr>
                  <a:t>RMSE of forecast position (km)</a:t>
                </a:r>
                <a:endParaRPr lang="en-US" altLang="zh-TW" sz="1200" dirty="0">
                  <a:solidFill>
                    <a:sysClr val="windowText" lastClr="000000"/>
                  </a:solidFill>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CN"/>
            </a:p>
          </c:txPr>
        </c:title>
        <c:numFmt formatCode="General"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CN"/>
          </a:p>
        </c:txPr>
        <c:crossAx val="1379630207"/>
        <c:crosses val="autoZero"/>
        <c:crossBetween val="midCat"/>
      </c:valAx>
      <c:spPr>
        <a:noFill/>
        <a:ln>
          <a:noFill/>
        </a:ln>
        <a:effectLst/>
      </c:spPr>
    </c:plotArea>
    <c:legend>
      <c:legendPos val="tr"/>
      <c:layout>
        <c:manualLayout>
          <c:xMode val="edge"/>
          <c:yMode val="edge"/>
          <c:x val="0.12665866673351894"/>
          <c:y val="5.3629086124772525E-2"/>
          <c:w val="0.19452332137812098"/>
          <c:h val="0.37655875858368254"/>
        </c:manualLayout>
      </c:layout>
      <c:overlay val="1"/>
      <c:spPr>
        <a:solidFill>
          <a:schemeClr val="bg1"/>
        </a:solid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CN"/>
        </a:p>
      </c:txPr>
    </c:legend>
    <c:plotVisOnly val="1"/>
    <c:dispBlanksAs val="gap"/>
    <c:showDLblsOverMax val="0"/>
  </c:chart>
  <c:spPr>
    <a:noFill/>
    <a:ln>
      <a:noFill/>
    </a:ln>
    <a:effectLst/>
  </c:spPr>
  <c:txPr>
    <a:bodyPr/>
    <a:lstStyle/>
    <a:p>
      <a:pPr>
        <a:defRPr/>
      </a:pPr>
      <a:endParaRPr lang="en-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'cds_track_table.warn.2318.rmse.'!$A$2</c:f>
              <c:strCache>
                <c:ptCount val="1"/>
                <c:pt idx="0">
                  <c:v>ECMWF</c:v>
                </c:pt>
              </c:strCache>
            </c:strRef>
          </c:tx>
          <c:spPr>
            <a:ln w="28575" cap="rnd">
              <a:solidFill>
                <a:srgbClr val="9C3C6B"/>
              </a:solidFill>
              <a:round/>
            </a:ln>
            <a:effectLst/>
          </c:spPr>
          <c:marker>
            <c:symbol val="square"/>
            <c:size val="7"/>
            <c:spPr>
              <a:solidFill>
                <a:srgbClr val="9C3C6B"/>
              </a:solidFill>
              <a:ln w="9525">
                <a:noFill/>
              </a:ln>
              <a:effectLst/>
            </c:spPr>
          </c:marker>
          <c:cat>
            <c:numRef>
              <c:f>'cds_track_table.warn.2318.rmse.'!$B$1:$L$1</c:f>
              <c:numCache>
                <c:formatCode>General</c:formatCode>
                <c:ptCount val="11"/>
                <c:pt idx="0">
                  <c:v>0</c:v>
                </c:pt>
                <c:pt idx="1">
                  <c:v>12</c:v>
                </c:pt>
                <c:pt idx="2">
                  <c:v>24</c:v>
                </c:pt>
                <c:pt idx="3">
                  <c:v>36</c:v>
                </c:pt>
                <c:pt idx="4">
                  <c:v>48</c:v>
                </c:pt>
                <c:pt idx="5">
                  <c:v>60</c:v>
                </c:pt>
                <c:pt idx="6">
                  <c:v>72</c:v>
                </c:pt>
                <c:pt idx="7">
                  <c:v>84</c:v>
                </c:pt>
                <c:pt idx="8">
                  <c:v>96</c:v>
                </c:pt>
                <c:pt idx="9">
                  <c:v>108</c:v>
                </c:pt>
                <c:pt idx="10">
                  <c:v>120</c:v>
                </c:pt>
              </c:numCache>
            </c:numRef>
          </c:cat>
          <c:val>
            <c:numRef>
              <c:f>'cds_track_table.warn.2318.rmse.'!$B$2:$L$2</c:f>
              <c:numCache>
                <c:formatCode>General</c:formatCode>
                <c:ptCount val="11"/>
                <c:pt idx="0">
                  <c:v>22</c:v>
                </c:pt>
                <c:pt idx="1">
                  <c:v>18</c:v>
                </c:pt>
                <c:pt idx="2">
                  <c:v>22</c:v>
                </c:pt>
                <c:pt idx="3">
                  <c:v>23</c:v>
                </c:pt>
                <c:pt idx="4">
                  <c:v>28</c:v>
                </c:pt>
                <c:pt idx="5">
                  <c:v>31</c:v>
                </c:pt>
                <c:pt idx="6">
                  <c:v>33</c:v>
                </c:pt>
                <c:pt idx="7">
                  <c:v>33</c:v>
                </c:pt>
                <c:pt idx="8">
                  <c:v>40</c:v>
                </c:pt>
                <c:pt idx="9">
                  <c:v>41</c:v>
                </c:pt>
                <c:pt idx="10">
                  <c:v>38</c:v>
                </c:pt>
              </c:numCache>
            </c:numRef>
          </c:val>
          <c:smooth val="0"/>
          <c:extLst>
            <c:ext xmlns:c16="http://schemas.microsoft.com/office/drawing/2014/chart" uri="{C3380CC4-5D6E-409C-BE32-E72D297353CC}">
              <c16:uniqueId val="{00000000-5A81-3249-9A76-EE89141DBB61}"/>
            </c:ext>
          </c:extLst>
        </c:ser>
        <c:ser>
          <c:idx val="1"/>
          <c:order val="1"/>
          <c:tx>
            <c:strRef>
              <c:f>'cds_track_table.warn.2318.rmse.'!$A$3</c:f>
              <c:strCache>
                <c:ptCount val="1"/>
                <c:pt idx="0">
                  <c:v>JMA</c:v>
                </c:pt>
              </c:strCache>
            </c:strRef>
          </c:tx>
          <c:spPr>
            <a:ln w="28575" cap="rnd">
              <a:solidFill>
                <a:srgbClr val="D93032"/>
              </a:solidFill>
              <a:round/>
            </a:ln>
            <a:effectLst/>
          </c:spPr>
          <c:marker>
            <c:symbol val="square"/>
            <c:size val="7"/>
            <c:spPr>
              <a:solidFill>
                <a:srgbClr val="D93032"/>
              </a:solidFill>
              <a:ln w="9525">
                <a:noFill/>
              </a:ln>
              <a:effectLst/>
            </c:spPr>
          </c:marker>
          <c:cat>
            <c:numRef>
              <c:f>'cds_track_table.warn.2318.rmse.'!$B$1:$L$1</c:f>
              <c:numCache>
                <c:formatCode>General</c:formatCode>
                <c:ptCount val="11"/>
                <c:pt idx="0">
                  <c:v>0</c:v>
                </c:pt>
                <c:pt idx="1">
                  <c:v>12</c:v>
                </c:pt>
                <c:pt idx="2">
                  <c:v>24</c:v>
                </c:pt>
                <c:pt idx="3">
                  <c:v>36</c:v>
                </c:pt>
                <c:pt idx="4">
                  <c:v>48</c:v>
                </c:pt>
                <c:pt idx="5">
                  <c:v>60</c:v>
                </c:pt>
                <c:pt idx="6">
                  <c:v>72</c:v>
                </c:pt>
                <c:pt idx="7">
                  <c:v>84</c:v>
                </c:pt>
                <c:pt idx="8">
                  <c:v>96</c:v>
                </c:pt>
                <c:pt idx="9">
                  <c:v>108</c:v>
                </c:pt>
                <c:pt idx="10">
                  <c:v>120</c:v>
                </c:pt>
              </c:numCache>
            </c:numRef>
          </c:cat>
          <c:val>
            <c:numRef>
              <c:f>'cds_track_table.warn.2318.rmse.'!$B$3:$L$3</c:f>
              <c:numCache>
                <c:formatCode>General</c:formatCode>
                <c:ptCount val="11"/>
                <c:pt idx="0">
                  <c:v>12</c:v>
                </c:pt>
                <c:pt idx="1">
                  <c:v>16</c:v>
                </c:pt>
                <c:pt idx="2">
                  <c:v>19</c:v>
                </c:pt>
                <c:pt idx="3">
                  <c:v>22</c:v>
                </c:pt>
                <c:pt idx="4">
                  <c:v>26</c:v>
                </c:pt>
                <c:pt idx="5">
                  <c:v>32</c:v>
                </c:pt>
                <c:pt idx="6">
                  <c:v>40</c:v>
                </c:pt>
                <c:pt idx="7">
                  <c:v>46</c:v>
                </c:pt>
                <c:pt idx="8">
                  <c:v>49</c:v>
                </c:pt>
                <c:pt idx="9">
                  <c:v>44</c:v>
                </c:pt>
                <c:pt idx="10">
                  <c:v>41</c:v>
                </c:pt>
              </c:numCache>
            </c:numRef>
          </c:val>
          <c:smooth val="0"/>
          <c:extLst>
            <c:ext xmlns:c16="http://schemas.microsoft.com/office/drawing/2014/chart" uri="{C3380CC4-5D6E-409C-BE32-E72D297353CC}">
              <c16:uniqueId val="{00000001-5A81-3249-9A76-EE89141DBB61}"/>
            </c:ext>
          </c:extLst>
        </c:ser>
        <c:ser>
          <c:idx val="2"/>
          <c:order val="2"/>
          <c:tx>
            <c:strRef>
              <c:f>'cds_track_table.warn.2318.rmse.'!$A$4</c:f>
              <c:strCache>
                <c:ptCount val="1"/>
                <c:pt idx="0">
                  <c:v>UKMO</c:v>
                </c:pt>
              </c:strCache>
            </c:strRef>
          </c:tx>
          <c:spPr>
            <a:ln w="28575" cap="rnd">
              <a:solidFill>
                <a:srgbClr val="6666FF"/>
              </a:solidFill>
              <a:round/>
            </a:ln>
            <a:effectLst/>
          </c:spPr>
          <c:marker>
            <c:symbol val="square"/>
            <c:size val="7"/>
            <c:spPr>
              <a:solidFill>
                <a:srgbClr val="6666FF"/>
              </a:solidFill>
              <a:ln w="9525">
                <a:noFill/>
              </a:ln>
              <a:effectLst/>
            </c:spPr>
          </c:marker>
          <c:cat>
            <c:numRef>
              <c:f>'cds_track_table.warn.2318.rmse.'!$B$1:$L$1</c:f>
              <c:numCache>
                <c:formatCode>General</c:formatCode>
                <c:ptCount val="11"/>
                <c:pt idx="0">
                  <c:v>0</c:v>
                </c:pt>
                <c:pt idx="1">
                  <c:v>12</c:v>
                </c:pt>
                <c:pt idx="2">
                  <c:v>24</c:v>
                </c:pt>
                <c:pt idx="3">
                  <c:v>36</c:v>
                </c:pt>
                <c:pt idx="4">
                  <c:v>48</c:v>
                </c:pt>
                <c:pt idx="5">
                  <c:v>60</c:v>
                </c:pt>
                <c:pt idx="6">
                  <c:v>72</c:v>
                </c:pt>
                <c:pt idx="7">
                  <c:v>84</c:v>
                </c:pt>
                <c:pt idx="8">
                  <c:v>96</c:v>
                </c:pt>
                <c:pt idx="9">
                  <c:v>108</c:v>
                </c:pt>
                <c:pt idx="10">
                  <c:v>120</c:v>
                </c:pt>
              </c:numCache>
            </c:numRef>
          </c:cat>
          <c:val>
            <c:numRef>
              <c:f>'cds_track_table.warn.2318.rmse.'!$B$4:$L$4</c:f>
              <c:numCache>
                <c:formatCode>General</c:formatCode>
                <c:ptCount val="11"/>
                <c:pt idx="0">
                  <c:v>20</c:v>
                </c:pt>
                <c:pt idx="1">
                  <c:v>23</c:v>
                </c:pt>
                <c:pt idx="2">
                  <c:v>25</c:v>
                </c:pt>
                <c:pt idx="3">
                  <c:v>30</c:v>
                </c:pt>
                <c:pt idx="4">
                  <c:v>33</c:v>
                </c:pt>
                <c:pt idx="5">
                  <c:v>35</c:v>
                </c:pt>
                <c:pt idx="6">
                  <c:v>38</c:v>
                </c:pt>
                <c:pt idx="7">
                  <c:v>43</c:v>
                </c:pt>
                <c:pt idx="8">
                  <c:v>51</c:v>
                </c:pt>
                <c:pt idx="9">
                  <c:v>52</c:v>
                </c:pt>
                <c:pt idx="10">
                  <c:v>48</c:v>
                </c:pt>
              </c:numCache>
            </c:numRef>
          </c:val>
          <c:smooth val="0"/>
          <c:extLst>
            <c:ext xmlns:c16="http://schemas.microsoft.com/office/drawing/2014/chart" uri="{C3380CC4-5D6E-409C-BE32-E72D297353CC}">
              <c16:uniqueId val="{00000002-5A81-3249-9A76-EE89141DBB61}"/>
            </c:ext>
          </c:extLst>
        </c:ser>
        <c:ser>
          <c:idx val="3"/>
          <c:order val="3"/>
          <c:tx>
            <c:strRef>
              <c:f>'cds_track_table.warn.2318.rmse.'!$A$5</c:f>
              <c:strCache>
                <c:ptCount val="1"/>
                <c:pt idx="0">
                  <c:v>NCEP</c:v>
                </c:pt>
              </c:strCache>
            </c:strRef>
          </c:tx>
          <c:spPr>
            <a:ln w="28575" cap="rnd">
              <a:solidFill>
                <a:srgbClr val="26635B"/>
              </a:solidFill>
              <a:round/>
            </a:ln>
            <a:effectLst/>
          </c:spPr>
          <c:marker>
            <c:symbol val="square"/>
            <c:size val="7"/>
            <c:spPr>
              <a:solidFill>
                <a:srgbClr val="26635B"/>
              </a:solidFill>
              <a:ln w="9525">
                <a:noFill/>
              </a:ln>
              <a:effectLst/>
            </c:spPr>
          </c:marker>
          <c:cat>
            <c:numRef>
              <c:f>'cds_track_table.warn.2318.rmse.'!$B$1:$L$1</c:f>
              <c:numCache>
                <c:formatCode>General</c:formatCode>
                <c:ptCount val="11"/>
                <c:pt idx="0">
                  <c:v>0</c:v>
                </c:pt>
                <c:pt idx="1">
                  <c:v>12</c:v>
                </c:pt>
                <c:pt idx="2">
                  <c:v>24</c:v>
                </c:pt>
                <c:pt idx="3">
                  <c:v>36</c:v>
                </c:pt>
                <c:pt idx="4">
                  <c:v>48</c:v>
                </c:pt>
                <c:pt idx="5">
                  <c:v>60</c:v>
                </c:pt>
                <c:pt idx="6">
                  <c:v>72</c:v>
                </c:pt>
                <c:pt idx="7">
                  <c:v>84</c:v>
                </c:pt>
                <c:pt idx="8">
                  <c:v>96</c:v>
                </c:pt>
                <c:pt idx="9">
                  <c:v>108</c:v>
                </c:pt>
                <c:pt idx="10">
                  <c:v>120</c:v>
                </c:pt>
              </c:numCache>
            </c:numRef>
          </c:cat>
          <c:val>
            <c:numRef>
              <c:f>'cds_track_table.warn.2318.rmse.'!$B$5:$L$5</c:f>
              <c:numCache>
                <c:formatCode>General</c:formatCode>
                <c:ptCount val="11"/>
                <c:pt idx="0">
                  <c:v>15</c:v>
                </c:pt>
                <c:pt idx="1">
                  <c:v>16</c:v>
                </c:pt>
                <c:pt idx="2">
                  <c:v>17</c:v>
                </c:pt>
                <c:pt idx="3">
                  <c:v>19</c:v>
                </c:pt>
                <c:pt idx="4">
                  <c:v>21</c:v>
                </c:pt>
                <c:pt idx="5">
                  <c:v>22</c:v>
                </c:pt>
                <c:pt idx="6">
                  <c:v>26</c:v>
                </c:pt>
                <c:pt idx="7">
                  <c:v>30</c:v>
                </c:pt>
                <c:pt idx="8">
                  <c:v>39</c:v>
                </c:pt>
                <c:pt idx="9">
                  <c:v>38</c:v>
                </c:pt>
                <c:pt idx="10">
                  <c:v>37</c:v>
                </c:pt>
              </c:numCache>
            </c:numRef>
          </c:val>
          <c:smooth val="0"/>
          <c:extLst>
            <c:ext xmlns:c16="http://schemas.microsoft.com/office/drawing/2014/chart" uri="{C3380CC4-5D6E-409C-BE32-E72D297353CC}">
              <c16:uniqueId val="{00000003-5A81-3249-9A76-EE89141DBB61}"/>
            </c:ext>
          </c:extLst>
        </c:ser>
        <c:ser>
          <c:idx val="4"/>
          <c:order val="4"/>
          <c:tx>
            <c:strRef>
              <c:f>'cds_track_table.warn.2318.rmse.'!$A$6</c:f>
              <c:strCache>
                <c:ptCount val="1"/>
                <c:pt idx="0">
                  <c:v>Fengwu-ECMWF</c:v>
                </c:pt>
              </c:strCache>
            </c:strRef>
          </c:tx>
          <c:spPr>
            <a:ln w="50800" cap="rnd">
              <a:solidFill>
                <a:srgbClr val="C66C98"/>
              </a:solidFill>
              <a:prstDash val="sysDash"/>
              <a:round/>
            </a:ln>
            <a:effectLst/>
          </c:spPr>
          <c:marker>
            <c:symbol val="circle"/>
            <c:size val="10"/>
            <c:spPr>
              <a:solidFill>
                <a:srgbClr val="C66C98"/>
              </a:solidFill>
              <a:ln w="9525">
                <a:noFill/>
              </a:ln>
              <a:effectLst/>
            </c:spPr>
          </c:marker>
          <c:cat>
            <c:numRef>
              <c:f>'cds_track_table.warn.2318.rmse.'!$B$1:$L$1</c:f>
              <c:numCache>
                <c:formatCode>General</c:formatCode>
                <c:ptCount val="11"/>
                <c:pt idx="0">
                  <c:v>0</c:v>
                </c:pt>
                <c:pt idx="1">
                  <c:v>12</c:v>
                </c:pt>
                <c:pt idx="2">
                  <c:v>24</c:v>
                </c:pt>
                <c:pt idx="3">
                  <c:v>36</c:v>
                </c:pt>
                <c:pt idx="4">
                  <c:v>48</c:v>
                </c:pt>
                <c:pt idx="5">
                  <c:v>60</c:v>
                </c:pt>
                <c:pt idx="6">
                  <c:v>72</c:v>
                </c:pt>
                <c:pt idx="7">
                  <c:v>84</c:v>
                </c:pt>
                <c:pt idx="8">
                  <c:v>96</c:v>
                </c:pt>
                <c:pt idx="9">
                  <c:v>108</c:v>
                </c:pt>
                <c:pt idx="10">
                  <c:v>120</c:v>
                </c:pt>
              </c:numCache>
            </c:numRef>
          </c:cat>
          <c:val>
            <c:numRef>
              <c:f>'cds_track_table.warn.2318.rmse.'!$B$6:$L$6</c:f>
              <c:numCache>
                <c:formatCode>General</c:formatCode>
                <c:ptCount val="11"/>
                <c:pt idx="0">
                  <c:v>39</c:v>
                </c:pt>
                <c:pt idx="1">
                  <c:v>38</c:v>
                </c:pt>
                <c:pt idx="2">
                  <c:v>39</c:v>
                </c:pt>
                <c:pt idx="3">
                  <c:v>38</c:v>
                </c:pt>
                <c:pt idx="4">
                  <c:v>40</c:v>
                </c:pt>
                <c:pt idx="5">
                  <c:v>39</c:v>
                </c:pt>
                <c:pt idx="6">
                  <c:v>41</c:v>
                </c:pt>
                <c:pt idx="7">
                  <c:v>46</c:v>
                </c:pt>
                <c:pt idx="8">
                  <c:v>57</c:v>
                </c:pt>
                <c:pt idx="9">
                  <c:v>62</c:v>
                </c:pt>
                <c:pt idx="10">
                  <c:v>62</c:v>
                </c:pt>
              </c:numCache>
            </c:numRef>
          </c:val>
          <c:smooth val="0"/>
          <c:extLst>
            <c:ext xmlns:c16="http://schemas.microsoft.com/office/drawing/2014/chart" uri="{C3380CC4-5D6E-409C-BE32-E72D297353CC}">
              <c16:uniqueId val="{00000004-5A81-3249-9A76-EE89141DBB61}"/>
            </c:ext>
          </c:extLst>
        </c:ser>
        <c:ser>
          <c:idx val="5"/>
          <c:order val="5"/>
          <c:tx>
            <c:strRef>
              <c:f>'cds_track_table.warn.2318.rmse.'!$A$7</c:f>
              <c:strCache>
                <c:ptCount val="1"/>
                <c:pt idx="0">
                  <c:v>Fengwu-NCEP</c:v>
                </c:pt>
              </c:strCache>
            </c:strRef>
          </c:tx>
          <c:spPr>
            <a:ln w="50800" cap="rnd">
              <a:solidFill>
                <a:srgbClr val="46B9AA"/>
              </a:solidFill>
              <a:prstDash val="sysDash"/>
              <a:round/>
            </a:ln>
            <a:effectLst/>
          </c:spPr>
          <c:marker>
            <c:symbol val="circle"/>
            <c:size val="10"/>
            <c:spPr>
              <a:solidFill>
                <a:srgbClr val="46B9AA"/>
              </a:solidFill>
              <a:ln w="9525">
                <a:noFill/>
              </a:ln>
              <a:effectLst/>
            </c:spPr>
          </c:marker>
          <c:cat>
            <c:numRef>
              <c:f>'cds_track_table.warn.2318.rmse.'!$B$1:$L$1</c:f>
              <c:numCache>
                <c:formatCode>General</c:formatCode>
                <c:ptCount val="11"/>
                <c:pt idx="0">
                  <c:v>0</c:v>
                </c:pt>
                <c:pt idx="1">
                  <c:v>12</c:v>
                </c:pt>
                <c:pt idx="2">
                  <c:v>24</c:v>
                </c:pt>
                <c:pt idx="3">
                  <c:v>36</c:v>
                </c:pt>
                <c:pt idx="4">
                  <c:v>48</c:v>
                </c:pt>
                <c:pt idx="5">
                  <c:v>60</c:v>
                </c:pt>
                <c:pt idx="6">
                  <c:v>72</c:v>
                </c:pt>
                <c:pt idx="7">
                  <c:v>84</c:v>
                </c:pt>
                <c:pt idx="8">
                  <c:v>96</c:v>
                </c:pt>
                <c:pt idx="9">
                  <c:v>108</c:v>
                </c:pt>
                <c:pt idx="10">
                  <c:v>120</c:v>
                </c:pt>
              </c:numCache>
            </c:numRef>
          </c:cat>
          <c:val>
            <c:numRef>
              <c:f>'cds_track_table.warn.2318.rmse.'!$B$7:$L$7</c:f>
              <c:numCache>
                <c:formatCode>General</c:formatCode>
                <c:ptCount val="11"/>
                <c:pt idx="0">
                  <c:v>38</c:v>
                </c:pt>
                <c:pt idx="1">
                  <c:v>38</c:v>
                </c:pt>
                <c:pt idx="2">
                  <c:v>40</c:v>
                </c:pt>
                <c:pt idx="3">
                  <c:v>40</c:v>
                </c:pt>
                <c:pt idx="4">
                  <c:v>43</c:v>
                </c:pt>
                <c:pt idx="5">
                  <c:v>45</c:v>
                </c:pt>
                <c:pt idx="6">
                  <c:v>49</c:v>
                </c:pt>
                <c:pt idx="7">
                  <c:v>55</c:v>
                </c:pt>
                <c:pt idx="8">
                  <c:v>68</c:v>
                </c:pt>
                <c:pt idx="9">
                  <c:v>70</c:v>
                </c:pt>
                <c:pt idx="10">
                  <c:v>68</c:v>
                </c:pt>
              </c:numCache>
            </c:numRef>
          </c:val>
          <c:smooth val="0"/>
          <c:extLst>
            <c:ext xmlns:c16="http://schemas.microsoft.com/office/drawing/2014/chart" uri="{C3380CC4-5D6E-409C-BE32-E72D297353CC}">
              <c16:uniqueId val="{00000005-5A81-3249-9A76-EE89141DBB61}"/>
            </c:ext>
          </c:extLst>
        </c:ser>
        <c:ser>
          <c:idx val="6"/>
          <c:order val="6"/>
          <c:tx>
            <c:strRef>
              <c:f>'cds_track_table.warn.2318.rmse.'!$A$8</c:f>
              <c:strCache>
                <c:ptCount val="1"/>
                <c:pt idx="0">
                  <c:v>Pangu-DWD</c:v>
                </c:pt>
              </c:strCache>
            </c:strRef>
          </c:tx>
          <c:spPr>
            <a:ln w="28575" cap="rnd">
              <a:solidFill>
                <a:srgbClr val="FFDE4D"/>
              </a:solidFill>
              <a:prstDash val="sysDash"/>
              <a:round/>
            </a:ln>
            <a:effectLst/>
          </c:spPr>
          <c:marker>
            <c:symbol val="circle"/>
            <c:size val="7"/>
            <c:spPr>
              <a:solidFill>
                <a:srgbClr val="FFDE4D"/>
              </a:solidFill>
              <a:ln w="9525">
                <a:noFill/>
              </a:ln>
              <a:effectLst/>
            </c:spPr>
          </c:marker>
          <c:cat>
            <c:numRef>
              <c:f>'cds_track_table.warn.2318.rmse.'!$B$1:$L$1</c:f>
              <c:numCache>
                <c:formatCode>General</c:formatCode>
                <c:ptCount val="11"/>
                <c:pt idx="0">
                  <c:v>0</c:v>
                </c:pt>
                <c:pt idx="1">
                  <c:v>12</c:v>
                </c:pt>
                <c:pt idx="2">
                  <c:v>24</c:v>
                </c:pt>
                <c:pt idx="3">
                  <c:v>36</c:v>
                </c:pt>
                <c:pt idx="4">
                  <c:v>48</c:v>
                </c:pt>
                <c:pt idx="5">
                  <c:v>60</c:v>
                </c:pt>
                <c:pt idx="6">
                  <c:v>72</c:v>
                </c:pt>
                <c:pt idx="7">
                  <c:v>84</c:v>
                </c:pt>
                <c:pt idx="8">
                  <c:v>96</c:v>
                </c:pt>
                <c:pt idx="9">
                  <c:v>108</c:v>
                </c:pt>
                <c:pt idx="10">
                  <c:v>120</c:v>
                </c:pt>
              </c:numCache>
            </c:numRef>
          </c:cat>
          <c:val>
            <c:numRef>
              <c:f>'cds_track_table.warn.2318.rmse.'!$B$8:$L$8</c:f>
              <c:numCache>
                <c:formatCode>General</c:formatCode>
                <c:ptCount val="11"/>
              </c:numCache>
            </c:numRef>
          </c:val>
          <c:smooth val="0"/>
          <c:extLst>
            <c:ext xmlns:c16="http://schemas.microsoft.com/office/drawing/2014/chart" uri="{C3380CC4-5D6E-409C-BE32-E72D297353CC}">
              <c16:uniqueId val="{00000006-5A81-3249-9A76-EE89141DBB61}"/>
            </c:ext>
          </c:extLst>
        </c:ser>
        <c:ser>
          <c:idx val="7"/>
          <c:order val="7"/>
          <c:tx>
            <c:strRef>
              <c:f>'cds_track_table.warn.2318.rmse.'!$A$9</c:f>
              <c:strCache>
                <c:ptCount val="1"/>
                <c:pt idx="0">
                  <c:v>Pangu-MeteoFrance</c:v>
                </c:pt>
              </c:strCache>
              <c:extLst xmlns:c15="http://schemas.microsoft.com/office/drawing/2012/chart"/>
            </c:strRef>
          </c:tx>
          <c:spPr>
            <a:ln w="28575" cap="rnd">
              <a:solidFill>
                <a:srgbClr val="9999FF"/>
              </a:solidFill>
              <a:prstDash val="sysDash"/>
              <a:round/>
            </a:ln>
            <a:effectLst/>
          </c:spPr>
          <c:marker>
            <c:symbol val="circle"/>
            <c:size val="7"/>
            <c:spPr>
              <a:solidFill>
                <a:srgbClr val="9999FF"/>
              </a:solidFill>
              <a:ln w="9525">
                <a:noFill/>
              </a:ln>
              <a:effectLst/>
            </c:spPr>
          </c:marker>
          <c:cat>
            <c:numRef>
              <c:f>'cds_track_table.warn.2318.rmse.'!$B$1:$L$1</c:f>
              <c:numCache>
                <c:formatCode>General</c:formatCode>
                <c:ptCount val="11"/>
                <c:pt idx="0">
                  <c:v>0</c:v>
                </c:pt>
                <c:pt idx="1">
                  <c:v>12</c:v>
                </c:pt>
                <c:pt idx="2">
                  <c:v>24</c:v>
                </c:pt>
                <c:pt idx="3">
                  <c:v>36</c:v>
                </c:pt>
                <c:pt idx="4">
                  <c:v>48</c:v>
                </c:pt>
                <c:pt idx="5">
                  <c:v>60</c:v>
                </c:pt>
                <c:pt idx="6">
                  <c:v>72</c:v>
                </c:pt>
                <c:pt idx="7">
                  <c:v>84</c:v>
                </c:pt>
                <c:pt idx="8">
                  <c:v>96</c:v>
                </c:pt>
                <c:pt idx="9">
                  <c:v>108</c:v>
                </c:pt>
                <c:pt idx="10">
                  <c:v>120</c:v>
                </c:pt>
              </c:numCache>
              <c:extLst xmlns:c15="http://schemas.microsoft.com/office/drawing/2012/chart"/>
            </c:numRef>
          </c:cat>
          <c:val>
            <c:numRef>
              <c:f>'cds_track_table.warn.2318.rmse.'!$B$9:$L$9</c:f>
              <c:numCache>
                <c:formatCode>General</c:formatCode>
                <c:ptCount val="11"/>
              </c:numCache>
              <c:extLst xmlns:c15="http://schemas.microsoft.com/office/drawing/2012/chart"/>
            </c:numRef>
          </c:val>
          <c:smooth val="0"/>
          <c:extLst xmlns:c15="http://schemas.microsoft.com/office/drawing/2012/chart">
            <c:ext xmlns:c16="http://schemas.microsoft.com/office/drawing/2014/chart" uri="{C3380CC4-5D6E-409C-BE32-E72D297353CC}">
              <c16:uniqueId val="{00000007-5A81-3249-9A76-EE89141DBB61}"/>
            </c:ext>
          </c:extLst>
        </c:ser>
        <c:ser>
          <c:idx val="8"/>
          <c:order val="8"/>
          <c:tx>
            <c:strRef>
              <c:f>'cds_track_table.warn.2318.rmse.'!$A$10</c:f>
              <c:strCache>
                <c:ptCount val="1"/>
                <c:pt idx="0">
                  <c:v>Pangu-ECCC</c:v>
                </c:pt>
              </c:strCache>
              <c:extLst xmlns:c15="http://schemas.microsoft.com/office/drawing/2012/chart"/>
            </c:strRef>
          </c:tx>
          <c:spPr>
            <a:ln w="28575" cap="rnd">
              <a:solidFill>
                <a:srgbClr val="E1849E"/>
              </a:solidFill>
              <a:prstDash val="sysDash"/>
              <a:round/>
            </a:ln>
            <a:effectLst/>
          </c:spPr>
          <c:marker>
            <c:symbol val="circle"/>
            <c:size val="7"/>
            <c:spPr>
              <a:solidFill>
                <a:srgbClr val="E1849E"/>
              </a:solidFill>
              <a:ln w="9525">
                <a:noFill/>
              </a:ln>
              <a:effectLst/>
            </c:spPr>
          </c:marker>
          <c:cat>
            <c:numRef>
              <c:f>'cds_track_table.warn.2318.rmse.'!$B$1:$L$1</c:f>
              <c:numCache>
                <c:formatCode>General</c:formatCode>
                <c:ptCount val="11"/>
                <c:pt idx="0">
                  <c:v>0</c:v>
                </c:pt>
                <c:pt idx="1">
                  <c:v>12</c:v>
                </c:pt>
                <c:pt idx="2">
                  <c:v>24</c:v>
                </c:pt>
                <c:pt idx="3">
                  <c:v>36</c:v>
                </c:pt>
                <c:pt idx="4">
                  <c:v>48</c:v>
                </c:pt>
                <c:pt idx="5">
                  <c:v>60</c:v>
                </c:pt>
                <c:pt idx="6">
                  <c:v>72</c:v>
                </c:pt>
                <c:pt idx="7">
                  <c:v>84</c:v>
                </c:pt>
                <c:pt idx="8">
                  <c:v>96</c:v>
                </c:pt>
                <c:pt idx="9">
                  <c:v>108</c:v>
                </c:pt>
                <c:pt idx="10">
                  <c:v>120</c:v>
                </c:pt>
              </c:numCache>
              <c:extLst xmlns:c15="http://schemas.microsoft.com/office/drawing/2012/chart"/>
            </c:numRef>
          </c:cat>
          <c:val>
            <c:numRef>
              <c:f>'cds_track_table.warn.2318.rmse.'!$B$10:$L$10</c:f>
              <c:numCache>
                <c:formatCode>General</c:formatCode>
                <c:ptCount val="11"/>
              </c:numCache>
              <c:extLst xmlns:c15="http://schemas.microsoft.com/office/drawing/2012/chart"/>
            </c:numRef>
          </c:val>
          <c:smooth val="0"/>
          <c:extLst xmlns:c15="http://schemas.microsoft.com/office/drawing/2012/chart">
            <c:ext xmlns:c16="http://schemas.microsoft.com/office/drawing/2014/chart" uri="{C3380CC4-5D6E-409C-BE32-E72D297353CC}">
              <c16:uniqueId val="{00000008-5A81-3249-9A76-EE89141DBB61}"/>
            </c:ext>
          </c:extLst>
        </c:ser>
        <c:dLbls>
          <c:showLegendKey val="0"/>
          <c:showVal val="0"/>
          <c:showCatName val="0"/>
          <c:showSerName val="0"/>
          <c:showPercent val="0"/>
          <c:showBubbleSize val="0"/>
        </c:dLbls>
        <c:marker val="1"/>
        <c:smooth val="0"/>
        <c:axId val="1379630207"/>
        <c:axId val="1385978687"/>
        <c:extLst/>
      </c:lineChart>
      <c:catAx>
        <c:axId val="137963020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altLang="zh-TW" sz="1200">
                    <a:solidFill>
                      <a:sysClr val="windowText" lastClr="000000"/>
                    </a:solidFill>
                  </a:rPr>
                  <a:t>Forecast lead time (h)</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CN"/>
            </a:p>
          </c:txPr>
        </c:title>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CN"/>
          </a:p>
        </c:txPr>
        <c:crossAx val="1385978687"/>
        <c:crossesAt val="0"/>
        <c:auto val="1"/>
        <c:lblAlgn val="ctr"/>
        <c:lblOffset val="100"/>
        <c:noMultiLvlLbl val="0"/>
      </c:catAx>
      <c:valAx>
        <c:axId val="1385978687"/>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altLang="zh-HK" sz="1200" b="0" i="0" u="none" strike="noStrike" baseline="0">
                    <a:solidFill>
                      <a:sysClr val="windowText" lastClr="000000"/>
                    </a:solidFill>
                    <a:effectLst/>
                  </a:rPr>
                  <a:t>RMSE of maximum winds (kt)</a:t>
                </a:r>
                <a:endParaRPr lang="en-US" altLang="zh-TW" sz="1200">
                  <a:solidFill>
                    <a:sysClr val="windowText" lastClr="000000"/>
                  </a:solidFill>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CN"/>
            </a:p>
          </c:txPr>
        </c:title>
        <c:numFmt formatCode="General"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CN"/>
          </a:p>
        </c:txPr>
        <c:crossAx val="1379630207"/>
        <c:crosses val="autoZero"/>
        <c:crossBetween val="midCat"/>
      </c:valAx>
      <c:spPr>
        <a:noFill/>
        <a:ln>
          <a:noFill/>
        </a:ln>
        <a:effectLst/>
      </c:spPr>
    </c:plotArea>
    <c:legend>
      <c:legendPos val="tr"/>
      <c:layout>
        <c:manualLayout>
          <c:xMode val="edge"/>
          <c:yMode val="edge"/>
          <c:x val="0.12665866673351894"/>
          <c:y val="5.3629086124772525E-2"/>
          <c:w val="0.18364350063929025"/>
          <c:h val="0.39303972354585148"/>
        </c:manualLayout>
      </c:layout>
      <c:overlay val="1"/>
      <c:spPr>
        <a:solidFill>
          <a:schemeClr val="bg1"/>
        </a:solid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CN"/>
        </a:p>
      </c:txPr>
    </c:legend>
    <c:plotVisOnly val="1"/>
    <c:dispBlanksAs val="gap"/>
    <c:showDLblsOverMax val="0"/>
  </c:chart>
  <c:spPr>
    <a:noFill/>
    <a:ln>
      <a:noFill/>
    </a:ln>
    <a:effectLst/>
  </c:spPr>
  <c:txPr>
    <a:bodyPr/>
    <a:lstStyle/>
    <a:p>
      <a:pPr>
        <a:defRPr/>
      </a:pPr>
      <a:endParaRPr lang="en-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6E1834-232C-4B89-AD56-A9571B36BACA}" type="datetimeFigureOut">
              <a:rPr lang="zh-CN" altLang="en-US" smtClean="0"/>
              <a:t>2023/11/26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F791D6-D8D3-42F2-98CF-AB386C14DA1E}"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17E54D-FABB-8340-BD0D-A9860F931097}" type="datetimeFigureOut">
              <a:rPr kumimoji="1" lang="zh-CN" altLang="en-US" smtClean="0"/>
              <a:t>2023/11/26</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7F7B9-5C27-DF4B-8FE1-38AEAB618CC0}"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Good afternoon everyone, I am Lei Bai, a research scientist from Shanghai AI Laboratory. I am sorry that I did not make it to get the visa for Germany and attend the workshop in person, which I really really want to.  because there are so many applicant and it’s just so hard to book a time for the visa interview. I have been to Germany once when I was a </a:t>
            </a:r>
            <a:r>
              <a:rPr lang="en-US" altLang="zh-CN" dirty="0" err="1"/>
              <a:t>phd</a:t>
            </a:r>
            <a:r>
              <a:rPr lang="en-US" altLang="zh-CN" dirty="0"/>
              <a:t> candidate and visited Munich, which is a beautiful city. I hope I could visit Europe in the near future and meet you guys in person. Ok, let’s back to the presentation. Today, I will present our work </a:t>
            </a:r>
            <a:r>
              <a:rPr lang="en-US" altLang="zh-CN" dirty="0" err="1"/>
              <a:t>FengWu</a:t>
            </a:r>
            <a:r>
              <a:rPr lang="en-US" altLang="zh-CN" dirty="0"/>
              <a:t>, which pushes the skillful global weather forecasting beyond 10 days lead with artificial intelligence. </a:t>
            </a:r>
          </a:p>
          <a:p>
            <a:endParaRPr lang="en-US" altLang="zh-CN" dirty="0"/>
          </a:p>
          <a:p>
            <a:r>
              <a:rPr lang="zh-CN" altLang="en-US" dirty="0"/>
              <a:t>强度：</a:t>
            </a:r>
            <a:endParaRPr lang="en-US" altLang="zh-CN" dirty="0"/>
          </a:p>
          <a:p>
            <a:r>
              <a:rPr lang="zh-CN" altLang="en-US" dirty="0"/>
              <a:t>集合诊断 </a:t>
            </a:r>
            <a:r>
              <a:rPr lang="en-US" altLang="zh-CN" dirty="0"/>
              <a:t>–</a:t>
            </a:r>
            <a:r>
              <a:rPr lang="zh-CN" altLang="en-US" dirty="0"/>
              <a:t> 协方差、</a:t>
            </a:r>
            <a:endParaRPr lang="en-US" altLang="zh-CN" dirty="0"/>
          </a:p>
          <a:p>
            <a:r>
              <a:rPr lang="zh-CN" altLang="en-US" dirty="0"/>
              <a:t>暴雨、台风、结构</a:t>
            </a:r>
            <a:endParaRPr lang="en-US" altLang="zh-C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N" dirty="0"/>
              <a:t>Different with existing works, we introduce a Replay buffer mechanism to solve this problem. </a:t>
            </a:r>
            <a:r>
              <a:rPr lang="en-US" altLang="zh-CN" b="0" i="0" dirty="0">
                <a:solidFill>
                  <a:srgbClr val="374151"/>
                </a:solidFill>
                <a:effectLst/>
                <a:latin typeface="Söhne"/>
              </a:rPr>
              <a:t>As mentioned earlier, our model hasn't encountered future predictive states during training, leading to rapid error growth. The solution is straightforward – we simply need to expose the model to these data points. This involves adding our predicted data to the training dataset for further model training.</a:t>
            </a:r>
          </a:p>
          <a:p>
            <a:pPr algn="l"/>
            <a:r>
              <a:rPr lang="en-US" altLang="zh-CN" b="0" i="0" dirty="0">
                <a:solidFill>
                  <a:srgbClr val="374151"/>
                </a:solidFill>
                <a:effectLst/>
                <a:latin typeface="Söhne"/>
              </a:rPr>
              <a:t>As shown in the diagram below, our model takes input xi and predicts xi+1. We store the predicted xi+1 along with its timestamp in a fixed-size queue. We then sample data from both actual observations and our cached queue according to a certain ratio. For the cached queue data, we utilize the predicted data stored in the queue as input. Based on its corresponding timestamp, we obtain the actual value of the next time step from the real observations as the target for training. The predicted output results are once again added to the queue.</a:t>
            </a:r>
          </a:p>
          <a:p>
            <a:pPr algn="l"/>
            <a:r>
              <a:rPr lang="en-US" altLang="zh-CN" b="0" i="0" dirty="0">
                <a:solidFill>
                  <a:srgbClr val="374151"/>
                </a:solidFill>
                <a:effectLst/>
                <a:latin typeface="Söhne"/>
              </a:rPr>
              <a:t>Given the finite length of our queue, recent prediction data will be more prevalent, while long-term prediction data will be relatively sparse. Theoretically, the queue can contain data for any prediction step. Through this approach, we achieve the capability for our model to maintain good performance in long-term forecasting.</a:t>
            </a:r>
          </a:p>
          <a:p>
            <a:endParaRPr lang="en-CN" dirty="0"/>
          </a:p>
        </p:txBody>
      </p:sp>
    </p:spTree>
    <p:extLst>
      <p:ext uri="{BB962C8B-B14F-4D97-AF65-F5344CB8AC3E}">
        <p14:creationId xmlns:p14="http://schemas.microsoft.com/office/powerpoint/2010/main" val="2297294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NimbusRomNo9L"/>
              </a:rPr>
              <a:t>As mentioned before, the primary goal of the replay buffer is to reduce the error accumulation in the long-term prediction caused by the autoregressive inference paradigm. To evaluate the effectiveness of the replay buffer in boosting forecasting skills, we compare the performance of </a:t>
            </a:r>
            <a:r>
              <a:rPr lang="en-US" sz="1800" dirty="0" err="1">
                <a:effectLst/>
                <a:latin typeface="NimbusRomNo9L"/>
              </a:rPr>
              <a:t>FengWu</a:t>
            </a:r>
            <a:r>
              <a:rPr lang="en-US" sz="1800" dirty="0">
                <a:effectLst/>
                <a:latin typeface="NimbusRomNo9L"/>
              </a:rPr>
              <a:t> with and without the replay buffer mechanism. As shown in this figure covering different variables, the system’s forecast performance decreases significantly as lead time increase when the proposed replay buffer is removed, indicating that it is a crucial component in improving the accuracy of long-lead weather predictions. </a:t>
            </a:r>
            <a:endParaRPr lang="en-US" sz="2800" dirty="0"/>
          </a:p>
          <a:p>
            <a:endParaRPr lang="en-CN" dirty="0"/>
          </a:p>
        </p:txBody>
      </p:sp>
    </p:spTree>
    <p:extLst>
      <p:ext uri="{BB962C8B-B14F-4D97-AF65-F5344CB8AC3E}">
        <p14:creationId xmlns:p14="http://schemas.microsoft.com/office/powerpoint/2010/main" val="3662928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these model designs, we conducted large-scale training on the era5 dataset, which is the </a:t>
            </a:r>
            <a:r>
              <a:rPr lang="en-US" dirty="0">
                <a:latin typeface="Rockwell" panose="02060603020205020403" pitchFamily="18" charset="77"/>
              </a:rPr>
              <a:t>fifth generation ECMWF reanalysis for the global weather. </a:t>
            </a:r>
            <a:r>
              <a:rPr lang="en-US" dirty="0" err="1">
                <a:latin typeface="Rockwell" panose="02060603020205020403" pitchFamily="18" charset="77"/>
              </a:rPr>
              <a:t>Sepecifically</a:t>
            </a:r>
            <a:r>
              <a:rPr lang="en-US" dirty="0">
                <a:latin typeface="Rockwell" panose="02060603020205020403" pitchFamily="18" charset="77"/>
              </a:rPr>
              <a:t>, we only use 1/6 portion of the whole dataset to train the model, which the original dataset is in a one-hour interval. Adding more data to the training may lead to better performance but is out of the scope of this work. For the training, we use the data from year 1979 to year 2015,  use the data in the following two years for validation, and use the data in 2018 for testing t</a:t>
            </a:r>
            <a:r>
              <a:rPr lang="en-US" dirty="0"/>
              <a:t>o ensure that there is not data leakage </a:t>
            </a:r>
            <a:r>
              <a:rPr lang="en-US" dirty="0">
                <a:latin typeface="Rockwell" panose="02060603020205020403" pitchFamily="18" charset="77"/>
              </a:rPr>
              <a:t>. The data setting is also exactly the same as </a:t>
            </a:r>
            <a:r>
              <a:rPr lang="en-US" dirty="0" err="1">
                <a:latin typeface="Rockwell" panose="02060603020205020403" pitchFamily="18" charset="77"/>
              </a:rPr>
              <a:t>GraphCast</a:t>
            </a:r>
            <a:r>
              <a:rPr lang="en-US" dirty="0">
                <a:latin typeface="Rockwell" panose="02060603020205020403" pitchFamily="18" charset="77"/>
              </a:rPr>
              <a:t> to ensure the fair comparison. </a:t>
            </a:r>
            <a:endParaRPr lang="en-US" dirty="0"/>
          </a:p>
          <a:p>
            <a:r>
              <a:rPr lang="en-US" dirty="0"/>
              <a:t>Besides, we would like to note that there are still four years data left, which could be further add to the training data to achieve better operational forecast performance and this is also out of the scope of this work.</a:t>
            </a:r>
          </a:p>
          <a:p>
            <a:r>
              <a:rPr lang="en-CN" dirty="0"/>
              <a:t>For the computation resource, we train FengWu on 32 A100 GPUs for 17 days. </a:t>
            </a:r>
          </a:p>
        </p:txBody>
      </p:sp>
    </p:spTree>
    <p:extLst>
      <p:ext uri="{BB962C8B-B14F-4D97-AF65-F5344CB8AC3E}">
        <p14:creationId xmlns:p14="http://schemas.microsoft.com/office/powerpoint/2010/main" val="1709313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In this slide, we present the RMSE of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FengWu</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and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GraphCast</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in the year of 2018. The black line is the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rmse</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of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GraphCast</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while the red line is the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rmse</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of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FengWu</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and lower RMSE means better prediction performance. As can be observed,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FengWu</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generally achieves better performance than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GraphCast</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which is the previous</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 best AI model. More specifically, </a:t>
            </a:r>
            <a:r>
              <a:rPr lang="en-US" sz="1800" b="1" kern="100" dirty="0" err="1">
                <a:effectLst/>
                <a:latin typeface="Calibri" panose="020F0502020204030204" pitchFamily="34" charset="0"/>
                <a:ea typeface="DengXian" panose="02010600030101010101" pitchFamily="2" charset="-122"/>
                <a:cs typeface="Times New Roman" panose="02020603050405020304" pitchFamily="18" charset="0"/>
              </a:rPr>
              <a:t>fengwu</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 achievers better performance </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on 80% precents of all variables reported by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graphcast</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The performance gain is more obvious from day 5 to day 10. Specifically,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FengWu</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reduces forecast errors by </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10.87%</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compared to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GraphCast</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and by </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19.4%</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compared to IFS-HRES for the ten days lead time.</a:t>
            </a:r>
            <a:endParaRPr lang="zh-CN" altLang="en-US" dirty="0"/>
          </a:p>
        </p:txBody>
      </p:sp>
    </p:spTree>
    <p:extLst>
      <p:ext uri="{BB962C8B-B14F-4D97-AF65-F5344CB8AC3E}">
        <p14:creationId xmlns:p14="http://schemas.microsoft.com/office/powerpoint/2010/main" val="636375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We also reported the acc of both fengwu and graphcast, and the observations are similar. </a:t>
            </a:r>
          </a:p>
        </p:txBody>
      </p:sp>
    </p:spTree>
    <p:extLst>
      <p:ext uri="{BB962C8B-B14F-4D97-AF65-F5344CB8AC3E}">
        <p14:creationId xmlns:p14="http://schemas.microsoft.com/office/powerpoint/2010/main" val="2518865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NimbusRomNo9L"/>
              </a:rPr>
              <a:t>We visualize the predicted results of </a:t>
            </a:r>
            <a:r>
              <a:rPr lang="en-US" sz="1800" dirty="0" err="1">
                <a:effectLst/>
                <a:latin typeface="NimbusRomNo9L"/>
              </a:rPr>
              <a:t>FengWu</a:t>
            </a:r>
            <a:r>
              <a:rPr lang="en-US" sz="1800" dirty="0">
                <a:effectLst/>
                <a:latin typeface="NimbusRomNo9L"/>
              </a:rPr>
              <a:t> at lead days 3, 5, and 10 for two variables, i.e., z500 (geopotential at the pressure level of 500 </a:t>
            </a:r>
            <a:r>
              <a:rPr lang="en-US" sz="1800" dirty="0" err="1">
                <a:effectLst/>
                <a:latin typeface="NimbusRomNo9L"/>
              </a:rPr>
              <a:t>hPa</a:t>
            </a:r>
            <a:r>
              <a:rPr lang="en-US" sz="1800" dirty="0">
                <a:effectLst/>
                <a:latin typeface="NimbusRomNo9L"/>
              </a:rPr>
              <a:t>) and t850 (the temperature at the pressure level of 850 </a:t>
            </a:r>
            <a:r>
              <a:rPr lang="en-US" sz="1800" dirty="0" err="1">
                <a:effectLst/>
                <a:latin typeface="NimbusRomNo9L"/>
              </a:rPr>
              <a:t>hPa</a:t>
            </a:r>
            <a:r>
              <a:rPr lang="en-US" sz="1800" dirty="0">
                <a:effectLst/>
                <a:latin typeface="NimbusRomNo9L"/>
              </a:rPr>
              <a:t>), and compare the predictions with the ERA5. In these two figures, the top two rows show the sequences of states from </a:t>
            </a:r>
            <a:r>
              <a:rPr lang="en-US" sz="1800" dirty="0" err="1">
                <a:effectLst/>
                <a:latin typeface="NimbusRomNo9L"/>
              </a:rPr>
              <a:t>FengWu</a:t>
            </a:r>
            <a:r>
              <a:rPr lang="en-US" sz="1800" dirty="0">
                <a:effectLst/>
                <a:latin typeface="NimbusRomNo9L"/>
              </a:rPr>
              <a:t> and ERA5, and the third row shows the absolute value of the error from </a:t>
            </a:r>
            <a:r>
              <a:rPr lang="en-US" sz="1800" dirty="0" err="1">
                <a:effectLst/>
                <a:latin typeface="NimbusRomNo9L"/>
              </a:rPr>
              <a:t>FengWu</a:t>
            </a:r>
            <a:r>
              <a:rPr lang="en-US" sz="1800" dirty="0">
                <a:effectLst/>
                <a:latin typeface="NimbusRomNo9L"/>
              </a:rPr>
              <a:t> to ERA5. In both visualizations, </a:t>
            </a:r>
            <a:r>
              <a:rPr lang="en-US" sz="1800" dirty="0" err="1">
                <a:effectLst/>
                <a:latin typeface="NimbusRomNo9L"/>
              </a:rPr>
              <a:t>FengWu</a:t>
            </a:r>
            <a:r>
              <a:rPr lang="en-US" sz="1800" dirty="0">
                <a:effectLst/>
                <a:latin typeface="NimbusRomNo9L"/>
              </a:rPr>
              <a:t> has outcomes very close to ERA5 on the third day. As the forecast step increases, the absolute error increases and diffuses to adjacent areas. These visualizations validate </a:t>
            </a:r>
            <a:r>
              <a:rPr lang="en-US" sz="1800" dirty="0" err="1">
                <a:effectLst/>
                <a:latin typeface="NimbusRomNo9L"/>
              </a:rPr>
              <a:t>FengWu’s</a:t>
            </a:r>
            <a:r>
              <a:rPr lang="en-US" sz="1800" dirty="0">
                <a:effectLst/>
                <a:latin typeface="NimbusRomNo9L"/>
              </a:rPr>
              <a:t> ability to estimate weather states approximating the real data. </a:t>
            </a:r>
            <a:endParaRPr lang="en-US" dirty="0"/>
          </a:p>
          <a:p>
            <a:endParaRPr lang="en-CN" dirty="0"/>
          </a:p>
        </p:txBody>
      </p:sp>
    </p:spTree>
    <p:extLst>
      <p:ext uri="{BB962C8B-B14F-4D97-AF65-F5344CB8AC3E}">
        <p14:creationId xmlns:p14="http://schemas.microsoft.com/office/powerpoint/2010/main" val="248919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CN" b="0" i="0" dirty="0">
                <a:solidFill>
                  <a:srgbClr val="374151"/>
                </a:solidFill>
                <a:effectLst/>
                <a:latin typeface="Söhne"/>
              </a:rPr>
              <a:t>After demonstrating the effectiveness of </a:t>
            </a:r>
            <a:r>
              <a:rPr lang="en-US" altLang="zh-CN" b="0" i="0" dirty="0" err="1">
                <a:solidFill>
                  <a:srgbClr val="374151"/>
                </a:solidFill>
                <a:effectLst/>
                <a:latin typeface="Söhne"/>
              </a:rPr>
              <a:t>FengWu</a:t>
            </a:r>
            <a:r>
              <a:rPr lang="en-US" altLang="zh-CN" b="0" i="0" dirty="0">
                <a:solidFill>
                  <a:srgbClr val="374151"/>
                </a:solidFill>
                <a:effectLst/>
                <a:latin typeface="Söhne"/>
              </a:rPr>
              <a:t> with ERA5 as input, another important question is how would it perform in operational scenarios</a:t>
            </a:r>
            <a:r>
              <a:rPr lang="zh-CN" altLang="en-US" b="0" i="0" dirty="0">
                <a:solidFill>
                  <a:srgbClr val="374151"/>
                </a:solidFill>
                <a:effectLst/>
                <a:latin typeface="Söhne"/>
              </a:rPr>
              <a:t> </a:t>
            </a:r>
            <a:r>
              <a:rPr lang="en-US" altLang="zh-CN" b="0" i="0" dirty="0">
                <a:solidFill>
                  <a:srgbClr val="374151"/>
                </a:solidFill>
                <a:effectLst/>
                <a:latin typeface="Söhne"/>
              </a:rPr>
              <a:t>since the reanalysis data can not be obtained for operational use. </a:t>
            </a:r>
          </a:p>
          <a:p>
            <a:pPr algn="l"/>
            <a:r>
              <a:rPr lang="en-US" altLang="zh-CN" b="0" i="0" dirty="0">
                <a:solidFill>
                  <a:srgbClr val="374151"/>
                </a:solidFill>
                <a:effectLst/>
                <a:latin typeface="Söhne"/>
              </a:rPr>
              <a:t>For this purpose, we a new version of </a:t>
            </a:r>
            <a:r>
              <a:rPr lang="en-US" altLang="zh-CN" b="0" i="0" dirty="0" err="1">
                <a:solidFill>
                  <a:srgbClr val="374151"/>
                </a:solidFill>
                <a:effectLst/>
                <a:latin typeface="Söhne"/>
              </a:rPr>
              <a:t>FengWu</a:t>
            </a:r>
            <a:r>
              <a:rPr lang="en-US" altLang="zh-CN" b="0" i="0" dirty="0">
                <a:solidFill>
                  <a:srgbClr val="374151"/>
                </a:solidFill>
                <a:effectLst/>
                <a:latin typeface="Söhne"/>
              </a:rPr>
              <a:t> that works on 13 levels since the released operational analysis data does not have 37 levels. Then, we conducted tests of both our "</a:t>
            </a:r>
            <a:r>
              <a:rPr lang="en-US" altLang="zh-CN" b="0" i="0" dirty="0" err="1">
                <a:solidFill>
                  <a:srgbClr val="374151"/>
                </a:solidFill>
                <a:effectLst/>
                <a:latin typeface="Söhne"/>
              </a:rPr>
              <a:t>Fengwu</a:t>
            </a:r>
            <a:r>
              <a:rPr lang="en-US" altLang="zh-CN" b="0" i="0" dirty="0">
                <a:solidFill>
                  <a:srgbClr val="374151"/>
                </a:solidFill>
                <a:effectLst/>
                <a:latin typeface="Söhne"/>
              </a:rPr>
              <a:t>" model and "</a:t>
            </a:r>
            <a:r>
              <a:rPr lang="en-US" altLang="zh-CN" b="0" i="0" dirty="0" err="1">
                <a:solidFill>
                  <a:srgbClr val="374151"/>
                </a:solidFill>
                <a:effectLst/>
                <a:latin typeface="Söhne"/>
              </a:rPr>
              <a:t>Pangu</a:t>
            </a:r>
            <a:r>
              <a:rPr lang="en-US" altLang="zh-CN" b="0" i="0" dirty="0">
                <a:solidFill>
                  <a:srgbClr val="374151"/>
                </a:solidFill>
                <a:effectLst/>
                <a:latin typeface="Söhne"/>
              </a:rPr>
              <a:t>" model using the 2022 analysis and ERA5 datasets. In the graph, the blue line represents the results of our "</a:t>
            </a:r>
            <a:r>
              <a:rPr lang="en-US" altLang="zh-CN" b="0" i="0" dirty="0" err="1">
                <a:solidFill>
                  <a:srgbClr val="374151"/>
                </a:solidFill>
                <a:effectLst/>
                <a:latin typeface="Söhne"/>
              </a:rPr>
              <a:t>Fengwu</a:t>
            </a:r>
            <a:r>
              <a:rPr lang="en-US" altLang="zh-CN" b="0" i="0" dirty="0">
                <a:solidFill>
                  <a:srgbClr val="374151"/>
                </a:solidFill>
                <a:effectLst/>
                <a:latin typeface="Söhne"/>
              </a:rPr>
              <a:t>" model using analysis data from EC, the pink line represents the results of our "</a:t>
            </a:r>
            <a:r>
              <a:rPr lang="en-US" altLang="zh-CN" b="0" i="0" dirty="0" err="1">
                <a:solidFill>
                  <a:srgbClr val="374151"/>
                </a:solidFill>
                <a:effectLst/>
                <a:latin typeface="Söhne"/>
              </a:rPr>
              <a:t>Fengwu</a:t>
            </a:r>
            <a:r>
              <a:rPr lang="en-US" altLang="zh-CN" b="0" i="0" dirty="0">
                <a:solidFill>
                  <a:srgbClr val="374151"/>
                </a:solidFill>
                <a:effectLst/>
                <a:latin typeface="Söhne"/>
              </a:rPr>
              <a:t>" model using ERA5 data, the gray line corresponds to the results of the "</a:t>
            </a:r>
            <a:r>
              <a:rPr lang="en-US" altLang="zh-CN" b="0" i="0" dirty="0" err="1">
                <a:solidFill>
                  <a:srgbClr val="374151"/>
                </a:solidFill>
                <a:effectLst/>
                <a:latin typeface="Söhne"/>
              </a:rPr>
              <a:t>Pangu</a:t>
            </a:r>
            <a:r>
              <a:rPr lang="en-US" altLang="zh-CN" b="0" i="0" dirty="0">
                <a:solidFill>
                  <a:srgbClr val="374151"/>
                </a:solidFill>
                <a:effectLst/>
                <a:latin typeface="Söhne"/>
              </a:rPr>
              <a:t>" model using analysis data, and the orange line represents the "</a:t>
            </a:r>
            <a:r>
              <a:rPr lang="en-US" altLang="zh-CN" b="0" i="0" dirty="0" err="1">
                <a:solidFill>
                  <a:srgbClr val="374151"/>
                </a:solidFill>
                <a:effectLst/>
                <a:latin typeface="Söhne"/>
              </a:rPr>
              <a:t>Pangu</a:t>
            </a:r>
            <a:r>
              <a:rPr lang="en-US" altLang="zh-CN" b="0" i="0" dirty="0">
                <a:solidFill>
                  <a:srgbClr val="374151"/>
                </a:solidFill>
                <a:effectLst/>
                <a:latin typeface="Söhne"/>
              </a:rPr>
              <a:t>" model's performance on ERA5 data.</a:t>
            </a:r>
          </a:p>
          <a:p>
            <a:pPr algn="l"/>
            <a:r>
              <a:rPr lang="en-US" altLang="zh-CN" b="0" i="0" dirty="0">
                <a:solidFill>
                  <a:srgbClr val="374151"/>
                </a:solidFill>
                <a:effectLst/>
                <a:latin typeface="Söhne"/>
              </a:rPr>
              <a:t>From the results, it is evident that our model maintains a relatively high level of performance on analysis data, and there is only minimal degradation in performance. This suggests that our model's capabilities are robust and show consistency across different datasets. Besides, we also confirm that </a:t>
            </a:r>
            <a:r>
              <a:rPr lang="en-US" altLang="zh-CN" b="0" i="0" dirty="0" err="1">
                <a:solidFill>
                  <a:srgbClr val="374151"/>
                </a:solidFill>
                <a:effectLst/>
                <a:latin typeface="Söhne"/>
              </a:rPr>
              <a:t>FengWu</a:t>
            </a:r>
            <a:r>
              <a:rPr lang="en-US" altLang="zh-CN" b="0" i="0" dirty="0">
                <a:solidFill>
                  <a:srgbClr val="374151"/>
                </a:solidFill>
                <a:effectLst/>
                <a:latin typeface="Söhne"/>
              </a:rPr>
              <a:t> can still achieve skillful global weather forecasting more than 10 day in </a:t>
            </a:r>
            <a:r>
              <a:rPr lang="en-US" altLang="zh-CN" b="0" i="0" dirty="0" err="1">
                <a:solidFill>
                  <a:srgbClr val="374151"/>
                </a:solidFill>
                <a:effectLst/>
                <a:latin typeface="Söhne"/>
              </a:rPr>
              <a:t>wht</a:t>
            </a:r>
            <a:r>
              <a:rPr lang="en-US" altLang="zh-CN" b="0" i="0" dirty="0">
                <a:solidFill>
                  <a:srgbClr val="374151"/>
                </a:solidFill>
                <a:effectLst/>
                <a:latin typeface="Söhne"/>
              </a:rPr>
              <a:t> the operational analysis data. </a:t>
            </a:r>
          </a:p>
          <a:p>
            <a:endParaRPr lang="en-CN" dirty="0"/>
          </a:p>
        </p:txBody>
      </p:sp>
    </p:spTree>
    <p:extLst>
      <p:ext uri="{BB962C8B-B14F-4D97-AF65-F5344CB8AC3E}">
        <p14:creationId xmlns:p14="http://schemas.microsoft.com/office/powerpoint/2010/main" val="902333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CN" b="0" i="0" dirty="0">
                <a:solidFill>
                  <a:srgbClr val="374151"/>
                </a:solidFill>
                <a:effectLst/>
                <a:latin typeface="Söhne"/>
              </a:rPr>
              <a:t>After demonstrating the effectiveness of </a:t>
            </a:r>
            <a:r>
              <a:rPr lang="en-US" altLang="zh-CN" b="0" i="0" dirty="0" err="1">
                <a:solidFill>
                  <a:srgbClr val="374151"/>
                </a:solidFill>
                <a:effectLst/>
                <a:latin typeface="Söhne"/>
              </a:rPr>
              <a:t>FengWu</a:t>
            </a:r>
            <a:r>
              <a:rPr lang="en-US" altLang="zh-CN" b="0" i="0" dirty="0">
                <a:solidFill>
                  <a:srgbClr val="374151"/>
                </a:solidFill>
                <a:effectLst/>
                <a:latin typeface="Söhne"/>
              </a:rPr>
              <a:t> with ERA5 as input, another important question is how would it perform in operational scenarios</a:t>
            </a:r>
            <a:r>
              <a:rPr lang="zh-CN" altLang="en-US" b="0" i="0" dirty="0">
                <a:solidFill>
                  <a:srgbClr val="374151"/>
                </a:solidFill>
                <a:effectLst/>
                <a:latin typeface="Söhne"/>
              </a:rPr>
              <a:t> </a:t>
            </a:r>
            <a:r>
              <a:rPr lang="en-US" altLang="zh-CN" b="0" i="0" dirty="0">
                <a:solidFill>
                  <a:srgbClr val="374151"/>
                </a:solidFill>
                <a:effectLst/>
                <a:latin typeface="Söhne"/>
              </a:rPr>
              <a:t>since the reanalysis data can not be obtained for operational use. </a:t>
            </a:r>
          </a:p>
          <a:p>
            <a:pPr algn="l"/>
            <a:r>
              <a:rPr lang="en-US" altLang="zh-CN" b="0" i="0" dirty="0">
                <a:solidFill>
                  <a:srgbClr val="374151"/>
                </a:solidFill>
                <a:effectLst/>
                <a:latin typeface="Söhne"/>
              </a:rPr>
              <a:t>For this purpose, we a new version of </a:t>
            </a:r>
            <a:r>
              <a:rPr lang="en-US" altLang="zh-CN" b="0" i="0" dirty="0" err="1">
                <a:solidFill>
                  <a:srgbClr val="374151"/>
                </a:solidFill>
                <a:effectLst/>
                <a:latin typeface="Söhne"/>
              </a:rPr>
              <a:t>FengWu</a:t>
            </a:r>
            <a:r>
              <a:rPr lang="en-US" altLang="zh-CN" b="0" i="0" dirty="0">
                <a:solidFill>
                  <a:srgbClr val="374151"/>
                </a:solidFill>
                <a:effectLst/>
                <a:latin typeface="Söhne"/>
              </a:rPr>
              <a:t> that works on 13 levels since the released operational analysis data does not have 37 levels. Then, we conducted tests of both our "</a:t>
            </a:r>
            <a:r>
              <a:rPr lang="en-US" altLang="zh-CN" b="0" i="0" dirty="0" err="1">
                <a:solidFill>
                  <a:srgbClr val="374151"/>
                </a:solidFill>
                <a:effectLst/>
                <a:latin typeface="Söhne"/>
              </a:rPr>
              <a:t>Fengwu</a:t>
            </a:r>
            <a:r>
              <a:rPr lang="en-US" altLang="zh-CN" b="0" i="0" dirty="0">
                <a:solidFill>
                  <a:srgbClr val="374151"/>
                </a:solidFill>
                <a:effectLst/>
                <a:latin typeface="Söhne"/>
              </a:rPr>
              <a:t>" model and "</a:t>
            </a:r>
            <a:r>
              <a:rPr lang="en-US" altLang="zh-CN" b="0" i="0" dirty="0" err="1">
                <a:solidFill>
                  <a:srgbClr val="374151"/>
                </a:solidFill>
                <a:effectLst/>
                <a:latin typeface="Söhne"/>
              </a:rPr>
              <a:t>Pangu</a:t>
            </a:r>
            <a:r>
              <a:rPr lang="en-US" altLang="zh-CN" b="0" i="0" dirty="0">
                <a:solidFill>
                  <a:srgbClr val="374151"/>
                </a:solidFill>
                <a:effectLst/>
                <a:latin typeface="Söhne"/>
              </a:rPr>
              <a:t>" model using the 2022 analysis and ERA5 datasets. In the graph, the blue line represents the results of our "</a:t>
            </a:r>
            <a:r>
              <a:rPr lang="en-US" altLang="zh-CN" b="0" i="0" dirty="0" err="1">
                <a:solidFill>
                  <a:srgbClr val="374151"/>
                </a:solidFill>
                <a:effectLst/>
                <a:latin typeface="Söhne"/>
              </a:rPr>
              <a:t>Fengwu</a:t>
            </a:r>
            <a:r>
              <a:rPr lang="en-US" altLang="zh-CN" b="0" i="0" dirty="0">
                <a:solidFill>
                  <a:srgbClr val="374151"/>
                </a:solidFill>
                <a:effectLst/>
                <a:latin typeface="Söhne"/>
              </a:rPr>
              <a:t>" model using analysis data from EC, the pink line represents the results of our "</a:t>
            </a:r>
            <a:r>
              <a:rPr lang="en-US" altLang="zh-CN" b="0" i="0" dirty="0" err="1">
                <a:solidFill>
                  <a:srgbClr val="374151"/>
                </a:solidFill>
                <a:effectLst/>
                <a:latin typeface="Söhne"/>
              </a:rPr>
              <a:t>Fengwu</a:t>
            </a:r>
            <a:r>
              <a:rPr lang="en-US" altLang="zh-CN" b="0" i="0" dirty="0">
                <a:solidFill>
                  <a:srgbClr val="374151"/>
                </a:solidFill>
                <a:effectLst/>
                <a:latin typeface="Söhne"/>
              </a:rPr>
              <a:t>" model using ERA5 data, the gray line corresponds to the results of the "</a:t>
            </a:r>
            <a:r>
              <a:rPr lang="en-US" altLang="zh-CN" b="0" i="0" dirty="0" err="1">
                <a:solidFill>
                  <a:srgbClr val="374151"/>
                </a:solidFill>
                <a:effectLst/>
                <a:latin typeface="Söhne"/>
              </a:rPr>
              <a:t>Pangu</a:t>
            </a:r>
            <a:r>
              <a:rPr lang="en-US" altLang="zh-CN" b="0" i="0" dirty="0">
                <a:solidFill>
                  <a:srgbClr val="374151"/>
                </a:solidFill>
                <a:effectLst/>
                <a:latin typeface="Söhne"/>
              </a:rPr>
              <a:t>" model using analysis data, and the orange line represents the "</a:t>
            </a:r>
            <a:r>
              <a:rPr lang="en-US" altLang="zh-CN" b="0" i="0" dirty="0" err="1">
                <a:solidFill>
                  <a:srgbClr val="374151"/>
                </a:solidFill>
                <a:effectLst/>
                <a:latin typeface="Söhne"/>
              </a:rPr>
              <a:t>Pangu</a:t>
            </a:r>
            <a:r>
              <a:rPr lang="en-US" altLang="zh-CN" b="0" i="0" dirty="0">
                <a:solidFill>
                  <a:srgbClr val="374151"/>
                </a:solidFill>
                <a:effectLst/>
                <a:latin typeface="Söhne"/>
              </a:rPr>
              <a:t>" model's performance on ERA5 data.</a:t>
            </a:r>
          </a:p>
          <a:p>
            <a:pPr algn="l"/>
            <a:r>
              <a:rPr lang="en-US" altLang="zh-CN" b="0" i="0" dirty="0">
                <a:solidFill>
                  <a:srgbClr val="374151"/>
                </a:solidFill>
                <a:effectLst/>
                <a:latin typeface="Söhne"/>
              </a:rPr>
              <a:t>From the results, it is evident that our model maintains a relatively high level of performance on analysis data, and there is only minimal degradation in performance. This suggests that our model's capabilities are robust and show consistency across different datasets. Besides, we also confirm that </a:t>
            </a:r>
            <a:r>
              <a:rPr lang="en-US" altLang="zh-CN" b="0" i="0" dirty="0" err="1">
                <a:solidFill>
                  <a:srgbClr val="374151"/>
                </a:solidFill>
                <a:effectLst/>
                <a:latin typeface="Söhne"/>
              </a:rPr>
              <a:t>FengWu</a:t>
            </a:r>
            <a:r>
              <a:rPr lang="en-US" altLang="zh-CN" b="0" i="0" dirty="0">
                <a:solidFill>
                  <a:srgbClr val="374151"/>
                </a:solidFill>
                <a:effectLst/>
                <a:latin typeface="Söhne"/>
              </a:rPr>
              <a:t> can still achieve skillful global weather forecasting more than 10 day in </a:t>
            </a:r>
            <a:r>
              <a:rPr lang="en-US" altLang="zh-CN" b="0" i="0" dirty="0" err="1">
                <a:solidFill>
                  <a:srgbClr val="374151"/>
                </a:solidFill>
                <a:effectLst/>
                <a:latin typeface="Söhne"/>
              </a:rPr>
              <a:t>wht</a:t>
            </a:r>
            <a:r>
              <a:rPr lang="en-US" altLang="zh-CN" b="0" i="0" dirty="0">
                <a:solidFill>
                  <a:srgbClr val="374151"/>
                </a:solidFill>
                <a:effectLst/>
                <a:latin typeface="Söhne"/>
              </a:rPr>
              <a:t> the operational analysis data. </a:t>
            </a:r>
          </a:p>
          <a:p>
            <a:endParaRPr lang="en-CN" dirty="0"/>
          </a:p>
        </p:txBody>
      </p:sp>
    </p:spTree>
    <p:extLst>
      <p:ext uri="{BB962C8B-B14F-4D97-AF65-F5344CB8AC3E}">
        <p14:creationId xmlns:p14="http://schemas.microsoft.com/office/powerpoint/2010/main" val="1681585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Based on the previous analysis, I summarize the core befinits of FengWu to two points, the first one is the long lead skillful forecasting. By using the acc of z500 bigger than 0.6 as skifull forecasting, we conclude that FengWu can push the skillful global weather forecasting beyond 10 days, which has never been achieved previously. Besides, we can observe from the right figure, the development speed of global weather forecasting is significantly boosted. Before AI is applied, it costs almost 10 years to improve the skillful global weather forecasting with one day. But now, we may only use several months.</a:t>
            </a:r>
          </a:p>
          <a:p>
            <a:r>
              <a:rPr lang="en-CN" dirty="0"/>
              <a:t>Another benefit is definitely the efficiency, which should be general for all ai methods. In our experiment, we found that fengwu can generate the </a:t>
            </a:r>
            <a:r>
              <a:rPr lang="en-US" altLang="zh-CN" sz="1200" b="1" dirty="0">
                <a:latin typeface="Rockwell" panose="02060603020205020403" pitchFamily="18" charset="77"/>
                <a:ea typeface="微软雅黑"/>
              </a:rPr>
              <a:t>predictions for the next 10 days of all regions in the world with 1 GPU cards within 30 seconds</a:t>
            </a:r>
            <a:endParaRPr lang="en-CN" dirty="0"/>
          </a:p>
        </p:txBody>
      </p:sp>
    </p:spTree>
    <p:extLst>
      <p:ext uri="{BB962C8B-B14F-4D97-AF65-F5344CB8AC3E}">
        <p14:creationId xmlns:p14="http://schemas.microsoft.com/office/powerpoint/2010/main" val="3465767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N" sz="1200" kern="100" dirty="0">
                <a:effectLst/>
                <a:latin typeface="Calibri" panose="020F0502020204030204" pitchFamily="34" charset="0"/>
                <a:ea typeface="DengXian" panose="02010600030101010101" pitchFamily="2" charset="-122"/>
                <a:cs typeface="Times New Roman" panose="02020603050405020304" pitchFamily="18" charset="0"/>
              </a:rPr>
              <a:t>And we also evaluate the ability of FengWu in predicting extreme weather events such as </a:t>
            </a:r>
            <a:r>
              <a:rPr lang="en-CN" sz="1200" b="1" dirty="0">
                <a:latin typeface="Rockwell" panose="02060603020205020403" pitchFamily="18" charset="77"/>
              </a:rPr>
              <a:t>tropical Cyclones </a:t>
            </a:r>
            <a:r>
              <a:rPr lang="en-CN" sz="1200" kern="100" dirty="0">
                <a:effectLst/>
                <a:latin typeface="Calibri" panose="020F0502020204030204" pitchFamily="34" charset="0"/>
                <a:ea typeface="DengXian" panose="02010600030101010101" pitchFamily="2" charset="-122"/>
                <a:cs typeface="Times New Roman" panose="02020603050405020304" pitchFamily="18" charset="0"/>
              </a:rPr>
              <a:t>, which is one of the most impactful weather events and obviously has a huge impact on </a:t>
            </a: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coastal cities such as </a:t>
            </a:r>
            <a:r>
              <a:rPr lang="en-CN" sz="1200" kern="100" dirty="0">
                <a:effectLst/>
                <a:latin typeface="Calibri" panose="020F0502020204030204" pitchFamily="34" charset="0"/>
                <a:ea typeface="DengXian" panose="02010600030101010101" pitchFamily="2" charset="-122"/>
                <a:cs typeface="Times New Roman" panose="02020603050405020304" pitchFamily="18" charset="0"/>
              </a:rPr>
              <a:t>Shanghai. </a:t>
            </a:r>
          </a:p>
          <a:p>
            <a:pPr marL="0" marR="0" lvl="0" indent="0" algn="l" defTabSz="914400" rtl="0" eaLnBrk="1" fontAlgn="auto" latinLnBrk="0" hangingPunct="1">
              <a:lnSpc>
                <a:spcPct val="100000"/>
              </a:lnSpc>
              <a:spcBef>
                <a:spcPts val="0"/>
              </a:spcBef>
              <a:spcAft>
                <a:spcPts val="0"/>
              </a:spcAft>
              <a:buClrTx/>
              <a:buSzTx/>
              <a:buFontTx/>
              <a:buNone/>
              <a:tabLst/>
              <a:defRPr/>
            </a:pPr>
            <a:r>
              <a:rPr lang="en-CN" sz="1200" kern="100" dirty="0">
                <a:effectLst/>
                <a:latin typeface="Calibri" panose="020F0502020204030204" pitchFamily="34" charset="0"/>
                <a:ea typeface="DengXian" panose="02010600030101010101" pitchFamily="2" charset="-122"/>
                <a:cs typeface="Times New Roman" panose="02020603050405020304" pitchFamily="18" charset="0"/>
              </a:rPr>
              <a:t>We collected the postion of all </a:t>
            </a:r>
            <a:r>
              <a:rPr lang="en-CN" sz="1200" b="1" dirty="0">
                <a:latin typeface="Rockwell" panose="02060603020205020403" pitchFamily="18" charset="77"/>
              </a:rPr>
              <a:t>tropical Cyclones in the year of 2022 corresponding to the predicitons from ECMWF-IFS and NCEP-GFS, and we run FengWu and the realeased pangu model with the operation analysis input.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N" sz="1200" b="1" kern="100" dirty="0">
              <a:effectLst/>
              <a:latin typeface="Rockwell" panose="02060603020205020403" pitchFamily="18" charset="77"/>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N" sz="1200" b="1" kern="100" dirty="0">
                <a:effectLst/>
                <a:latin typeface="Rockwell" panose="02060603020205020403" pitchFamily="18" charset="77"/>
                <a:ea typeface="DengXian" panose="02010600030101010101" pitchFamily="2" charset="-122"/>
                <a:cs typeface="Times New Roman" panose="02020603050405020304" pitchFamily="18" charset="0"/>
              </a:rPr>
              <a:t>Left figure shows the </a:t>
            </a:r>
            <a:r>
              <a:rPr lang="en-CN" sz="1200" b="1" dirty="0">
                <a:latin typeface="Rockwell" panose="02060603020205020403" pitchFamily="18" charset="77"/>
              </a:rPr>
              <a:t>tropical Cyclones </a:t>
            </a:r>
            <a:r>
              <a:rPr lang="en-CN" sz="1200" b="1" kern="100" dirty="0">
                <a:effectLst/>
                <a:latin typeface="Rockwell" panose="02060603020205020403" pitchFamily="18" charset="77"/>
                <a:ea typeface="DengXian" panose="02010600030101010101" pitchFamily="2" charset="-122"/>
                <a:cs typeface="Times New Roman" panose="02020603050405020304" pitchFamily="18" charset="0"/>
              </a:rPr>
              <a:t>track error based on the same samples, and we can see that FengWu </a:t>
            </a:r>
            <a:r>
              <a:rPr lang="en-CN" sz="1200" b="1" dirty="0">
                <a:latin typeface="Rockwell" panose="02060603020205020403" pitchFamily="18" charset="77"/>
              </a:rPr>
              <a:t>achieves the best tropical Cyclones tracking performance within 5 days. The right figure shows the error bar of different lead time, from where we can see that the error distribution of FengWu is quiet similar to ECMWF.</a:t>
            </a:r>
            <a:endParaRPr lang="en-CN" sz="1200" kern="1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CN" dirty="0"/>
          </a:p>
        </p:txBody>
      </p:sp>
    </p:spTree>
    <p:extLst>
      <p:ext uri="{BB962C8B-B14F-4D97-AF65-F5344CB8AC3E}">
        <p14:creationId xmlns:p14="http://schemas.microsoft.com/office/powerpoint/2010/main" val="35789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7107F7B9-5C27-DF4B-8FE1-38AEAB618CC0}" type="slidenum">
              <a:rPr kumimoji="1" lang="zh-CN" altLang="en-US" smtClean="0"/>
              <a:t>2</a:t>
            </a:fld>
            <a:endParaRPr kumimoji="1"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In this slide, we show the track forecasts of a recent typhoon named Mawar with our FengWu and the ECMWF-IFS on four different intialtial fileds. The yellow line is the best track of typhoon, the red line is the predictied path of FengWu and the blue line is the predicted path from ECMWF. As can be observed, the performance of FengWu is consistently competitive or even better that HERS in Typhoon path prediction. </a:t>
            </a:r>
          </a:p>
          <a:p>
            <a:endParaRPr lang="en-CN" dirty="0"/>
          </a:p>
        </p:txBody>
      </p:sp>
      <p:sp>
        <p:nvSpPr>
          <p:cNvPr id="4" name="Slide Number Placeholder 3"/>
          <p:cNvSpPr>
            <a:spLocks noGrp="1"/>
          </p:cNvSpPr>
          <p:nvPr>
            <p:ph type="sldNum" sz="quarter" idx="5"/>
          </p:nvPr>
        </p:nvSpPr>
        <p:spPr/>
        <p:txBody>
          <a:bodyPr/>
          <a:lstStyle/>
          <a:p>
            <a:fld id="{8529C9EE-8F91-4447-8AA3-786A6F02EE19}" type="slidenum">
              <a:rPr lang="en-AU" smtClean="0"/>
              <a:t>25</a:t>
            </a:fld>
            <a:endParaRPr lang="en-AU"/>
          </a:p>
        </p:txBody>
      </p:sp>
    </p:spTree>
    <p:extLst>
      <p:ext uri="{BB962C8B-B14F-4D97-AF65-F5344CB8AC3E}">
        <p14:creationId xmlns:p14="http://schemas.microsoft.com/office/powerpoint/2010/main" val="2541827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374151"/>
                </a:solidFill>
                <a:effectLst/>
                <a:latin typeface="Söhne"/>
              </a:rPr>
              <a:t>We further present the operational forecast results of a typhoon named </a:t>
            </a:r>
            <a:r>
              <a:rPr lang="en-US" altLang="zh-CN" b="0" i="0" dirty="0" err="1">
                <a:solidFill>
                  <a:srgbClr val="374151"/>
                </a:solidFill>
                <a:effectLst/>
                <a:latin typeface="Söhne"/>
              </a:rPr>
              <a:t>Khanun</a:t>
            </a:r>
            <a:r>
              <a:rPr lang="en-US" altLang="zh-CN" b="0" i="0" dirty="0">
                <a:solidFill>
                  <a:srgbClr val="374151"/>
                </a:solidFill>
                <a:effectLst/>
                <a:latin typeface="Söhne"/>
              </a:rPr>
              <a:t>, in the recent with our model deployed in Shanghai </a:t>
            </a:r>
            <a:r>
              <a:rPr lang="en-US" b="0" i="0" dirty="0">
                <a:solidFill>
                  <a:srgbClr val="4D5156"/>
                </a:solidFill>
                <a:effectLst/>
                <a:latin typeface="arial" panose="020B0604020202020204" pitchFamily="34" charset="0"/>
              </a:rPr>
              <a:t>meteorology</a:t>
            </a:r>
            <a:r>
              <a:rPr lang="en-US" altLang="zh-CN" b="0" i="0" dirty="0">
                <a:solidFill>
                  <a:srgbClr val="374151"/>
                </a:solidFill>
                <a:effectLst/>
                <a:latin typeface="Söhne"/>
              </a:rPr>
              <a:t> administration.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374151"/>
                </a:solidFill>
                <a:effectLst/>
                <a:latin typeface="Söhne"/>
              </a:rPr>
              <a:t>In the left figure, the red bar shows the prediction error of </a:t>
            </a:r>
            <a:r>
              <a:rPr lang="en-US" altLang="zh-CN" b="0" i="0" dirty="0" err="1">
                <a:solidFill>
                  <a:srgbClr val="374151"/>
                </a:solidFill>
                <a:effectLst/>
                <a:latin typeface="Söhne"/>
              </a:rPr>
              <a:t>FengWu</a:t>
            </a:r>
            <a:r>
              <a:rPr lang="en-US" altLang="zh-CN" b="0" i="0" dirty="0">
                <a:solidFill>
                  <a:srgbClr val="374151"/>
                </a:solidFill>
                <a:effectLst/>
                <a:latin typeface="Söhne"/>
              </a:rPr>
              <a:t> at different lead times, while the yellow, green, and blue bars correspond to ECMWF-HERS, NCEP-GFS, and JMA model. The errors are calculated with the same samples. We can observe that </a:t>
            </a:r>
            <a:r>
              <a:rPr lang="en-US" altLang="zh-CN" b="0" i="0" dirty="0" err="1">
                <a:solidFill>
                  <a:srgbClr val="374151"/>
                </a:solidFill>
                <a:effectLst/>
                <a:latin typeface="Söhne"/>
              </a:rPr>
              <a:t>FengWu</a:t>
            </a:r>
            <a:r>
              <a:rPr lang="en-US" altLang="zh-CN" b="0" i="0" dirty="0">
                <a:solidFill>
                  <a:srgbClr val="374151"/>
                </a:solidFill>
                <a:effectLst/>
                <a:latin typeface="Söhne"/>
              </a:rPr>
              <a:t> almost always achieve the best typhoon track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374151"/>
                </a:solidFill>
                <a:effectLst/>
                <a:latin typeface="Söhne"/>
              </a:rPr>
              <a:t>The two figures in the right present the predicted tracks of </a:t>
            </a:r>
            <a:r>
              <a:rPr lang="en-US" altLang="zh-CN" b="0" i="0" dirty="0" err="1">
                <a:solidFill>
                  <a:srgbClr val="374151"/>
                </a:solidFill>
                <a:effectLst/>
                <a:latin typeface="Söhne"/>
              </a:rPr>
              <a:t>FengWu</a:t>
            </a:r>
            <a:r>
              <a:rPr lang="en-US" altLang="zh-CN" b="0" i="0" dirty="0">
                <a:solidFill>
                  <a:srgbClr val="374151"/>
                </a:solidFill>
                <a:effectLst/>
                <a:latin typeface="Söhne"/>
              </a:rPr>
              <a:t>, ECMWF, NCEP and the best track at two different initial time. We can see that </a:t>
            </a:r>
            <a:r>
              <a:rPr lang="en-US" altLang="zh-CN" b="0" i="0" dirty="0" err="1">
                <a:solidFill>
                  <a:srgbClr val="374151"/>
                </a:solidFill>
                <a:effectLst/>
                <a:latin typeface="Söhne"/>
              </a:rPr>
              <a:t>FengWu</a:t>
            </a:r>
            <a:r>
              <a:rPr lang="en-US" altLang="zh-CN" b="0" i="0" dirty="0">
                <a:solidFill>
                  <a:srgbClr val="374151"/>
                </a:solidFill>
                <a:effectLst/>
                <a:latin typeface="Söhne"/>
              </a:rPr>
              <a:t> can accurately predict the two  sharp turns in </a:t>
            </a:r>
            <a:r>
              <a:rPr lang="en-US" altLang="zh-CN" b="0" i="0" dirty="0" err="1">
                <a:solidFill>
                  <a:srgbClr val="374151"/>
                </a:solidFill>
                <a:effectLst/>
                <a:latin typeface="Söhne"/>
              </a:rPr>
              <a:t>Khanun’s</a:t>
            </a:r>
            <a:r>
              <a:rPr lang="en-US" altLang="zh-CN" b="0" i="0" dirty="0">
                <a:solidFill>
                  <a:srgbClr val="374151"/>
                </a:solidFill>
                <a:effectLst/>
                <a:latin typeface="Söhne"/>
              </a:rPr>
              <a:t> track, demonstrating it’s superior ability. </a:t>
            </a:r>
          </a:p>
          <a:p>
            <a:endParaRPr lang="en-CN" dirty="0"/>
          </a:p>
        </p:txBody>
      </p:sp>
      <p:sp>
        <p:nvSpPr>
          <p:cNvPr id="4" name="Slide Number Placeholder 3"/>
          <p:cNvSpPr>
            <a:spLocks noGrp="1"/>
          </p:cNvSpPr>
          <p:nvPr>
            <p:ph type="sldNum" sz="quarter" idx="5"/>
          </p:nvPr>
        </p:nvSpPr>
        <p:spPr/>
        <p:txBody>
          <a:bodyPr/>
          <a:lstStyle/>
          <a:p>
            <a:fld id="{8529C9EE-8F91-4447-8AA3-786A6F02EE19}" type="slidenum">
              <a:rPr lang="en-AU" smtClean="0"/>
              <a:t>26</a:t>
            </a:fld>
            <a:endParaRPr lang="en-AU"/>
          </a:p>
        </p:txBody>
      </p:sp>
    </p:spTree>
    <p:extLst>
      <p:ext uri="{BB962C8B-B14F-4D97-AF65-F5344CB8AC3E}">
        <p14:creationId xmlns:p14="http://schemas.microsoft.com/office/powerpoint/2010/main" val="224042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The slide visualize the locations of groundtruth and predicted the typhoon center with different lead times for ECMWF-IFS, NCEP-GFS, and our FengWu. Except that fengwu’s prediction is the closest to the best track, we can also find that the error pattern of fengwu is more similar to ECMWF-IFS. For example, in the first sharp turn, Fengwu’s prediction are shifted to the west, which is the same as ECMWF-IFS. Maybe the reason is that our training data is ERA5.  </a:t>
            </a:r>
          </a:p>
        </p:txBody>
      </p:sp>
    </p:spTree>
    <p:extLst>
      <p:ext uri="{BB962C8B-B14F-4D97-AF65-F5344CB8AC3E}">
        <p14:creationId xmlns:p14="http://schemas.microsoft.com/office/powerpoint/2010/main" val="2005094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Based on the previous analysis, I summarize the core befinits of FengWu to two points, the first one is the long lead skillful forecasting. By using the acc of z500 bigger than 0.6 as skifull forecasting, we conclude that FengWu can push the skillful global weather forecasting beyond 10 days, which has never been achieved previously. Besides, we can observe from the right figure, the development speed of global weather forecasting is significantly boosted. Before AI is applied, it costs almost 10 years to improve the skillful global weather forecasting with one day. But now, we may only use several months.</a:t>
            </a:r>
          </a:p>
          <a:p>
            <a:r>
              <a:rPr lang="en-CN" dirty="0"/>
              <a:t>Another benefit is definitely the efficiency, which should be general for all ai methods. In our experiment, we found that fengwu can generate the </a:t>
            </a:r>
            <a:r>
              <a:rPr lang="en-US" altLang="zh-CN" sz="1200" b="1" dirty="0">
                <a:latin typeface="Rockwell" panose="02060603020205020403" pitchFamily="18" charset="77"/>
                <a:ea typeface="微软雅黑"/>
              </a:rPr>
              <a:t>predictions for the next 10 days of all regions in the world with 1 GPU cards within 30 seconds</a:t>
            </a:r>
            <a:endParaRPr lang="en-CN" dirty="0"/>
          </a:p>
        </p:txBody>
      </p:sp>
    </p:spTree>
    <p:extLst>
      <p:ext uri="{BB962C8B-B14F-4D97-AF65-F5344CB8AC3E}">
        <p14:creationId xmlns:p14="http://schemas.microsoft.com/office/powerpoint/2010/main" val="1156880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Ok, that’s all for my today’s presentaion. If you want to know more about our team and get updates of research, you can visit my website: leibai.site. And also, hope we could get chance to meet in person and discuss the exicting ai4earth reseraches.</a:t>
            </a:r>
          </a:p>
        </p:txBody>
      </p:sp>
    </p:spTree>
    <p:extLst>
      <p:ext uri="{BB962C8B-B14F-4D97-AF65-F5344CB8AC3E}">
        <p14:creationId xmlns:p14="http://schemas.microsoft.com/office/powerpoint/2010/main" val="3027708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529C9EE-8F91-4447-8AA3-786A6F02EE19}" type="slidenum">
              <a:rPr lang="en-AU" smtClean="0"/>
              <a:t>33</a:t>
            </a:fld>
            <a:endParaRPr lang="en-AU"/>
          </a:p>
        </p:txBody>
      </p:sp>
    </p:spTree>
    <p:extLst>
      <p:ext uri="{BB962C8B-B14F-4D97-AF65-F5344CB8AC3E}">
        <p14:creationId xmlns:p14="http://schemas.microsoft.com/office/powerpoint/2010/main" val="2994524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N" dirty="0"/>
          </a:p>
        </p:txBody>
      </p:sp>
    </p:spTree>
    <p:extLst>
      <p:ext uri="{BB962C8B-B14F-4D97-AF65-F5344CB8AC3E}">
        <p14:creationId xmlns:p14="http://schemas.microsoft.com/office/powerpoint/2010/main" val="2661322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For ai-based weather forecasting, our</a:t>
            </a:r>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 research positioning is to build </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AI-powered chip for global weather and climate forecasting and also support diverse key requirements including short-term forecast, regional forecast, seasonal forecast, wind energy forecast, solar energy forecast, ocean, and typhoon forecast, and support different kinds of industries.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For all of these research topics and applications, we think that the medium range global weather forecasting is in the core-position and thus we start in this task.</a:t>
            </a:r>
            <a:endParaRPr lang="en-CN" sz="1800" kern="1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CN" dirty="0"/>
          </a:p>
        </p:txBody>
      </p:sp>
    </p:spTree>
    <p:extLst>
      <p:ext uri="{BB962C8B-B14F-4D97-AF65-F5344CB8AC3E}">
        <p14:creationId xmlns:p14="http://schemas.microsoft.com/office/powerpoint/2010/main" val="1205080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Microsoft YaHei" panose="020B0503020204020204" pitchFamily="34" charset="-122"/>
                <a:ea typeface="DengXian" panose="02010600030101010101" pitchFamily="2" charset="-122"/>
                <a:cs typeface="Times New Roman" panose="02020603050405020304" pitchFamily="18" charset="0"/>
              </a:rPr>
              <a:t>For this task, there has already been a few attempts as has been introduced in this morning so I will not wasting your time in discussing why we conduct weather forecasting with AI, and what’s the benefits of using AI.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800" b="0" i="0" kern="100" dirty="0">
                <a:solidFill>
                  <a:srgbClr val="374151"/>
                </a:solidFill>
                <a:effectLst/>
                <a:latin typeface="Microsoft YaHei" panose="020B0503020204020204" pitchFamily="34" charset="-122"/>
                <a:ea typeface="DengXian" panose="02010600030101010101" pitchFamily="2" charset="-122"/>
                <a:cs typeface="Times New Roman" panose="02020603050405020304" pitchFamily="18" charset="0"/>
              </a:rPr>
              <a:t>Just using this slide from ECMWF to quick showcase the location of AI-weather forecasting development timeline, which is necessary because I will refer to these works in the following slides. As noted, ECMWF starts working on this direction in 2018 but on a low resolution. Then, </a:t>
            </a:r>
            <a:r>
              <a:rPr lang="en-US" altLang="zh-CN" sz="1800" b="0" i="0" kern="100" dirty="0" err="1">
                <a:solidFill>
                  <a:srgbClr val="374151"/>
                </a:solidFill>
                <a:effectLst/>
                <a:latin typeface="Microsoft YaHei" panose="020B0503020204020204" pitchFamily="34" charset="-122"/>
                <a:ea typeface="DengXian" panose="02010600030101010101" pitchFamily="2" charset="-122"/>
                <a:cs typeface="Times New Roman" panose="02020603050405020304" pitchFamily="18" charset="0"/>
              </a:rPr>
              <a:t>FourCastNet</a:t>
            </a:r>
            <a:r>
              <a:rPr lang="en-US" altLang="zh-CN" sz="1800" b="0" i="0" kern="100" dirty="0">
                <a:solidFill>
                  <a:srgbClr val="374151"/>
                </a:solidFill>
                <a:effectLst/>
                <a:latin typeface="Microsoft YaHei" panose="020B0503020204020204" pitchFamily="34" charset="-122"/>
                <a:ea typeface="DengXian" panose="02010600030101010101" pitchFamily="2" charset="-122"/>
                <a:cs typeface="Times New Roman" panose="02020603050405020304" pitchFamily="18" charset="0"/>
              </a:rPr>
              <a:t> from Nvidia first worked on the 0.25 degree in the Feb of 2022 but they did not surpass IFS. In the </a:t>
            </a:r>
            <a:r>
              <a:rPr lang="en-US" altLang="zh-CN" sz="1800" b="0" i="0" kern="100" dirty="0" err="1">
                <a:solidFill>
                  <a:srgbClr val="374151"/>
                </a:solidFill>
                <a:effectLst/>
                <a:latin typeface="Microsoft YaHei" panose="020B0503020204020204" pitchFamily="34" charset="-122"/>
                <a:ea typeface="DengXian" panose="02010600030101010101" pitchFamily="2" charset="-122"/>
                <a:cs typeface="Times New Roman" panose="02020603050405020304" pitchFamily="18" charset="0"/>
              </a:rPr>
              <a:t>Novermber</a:t>
            </a:r>
            <a:r>
              <a:rPr lang="en-US" altLang="zh-CN" sz="1800" b="0" i="0" kern="100" dirty="0">
                <a:solidFill>
                  <a:srgbClr val="374151"/>
                </a:solidFill>
                <a:effectLst/>
                <a:latin typeface="Microsoft YaHei" panose="020B0503020204020204" pitchFamily="34" charset="-122"/>
                <a:ea typeface="DengXian" panose="02010600030101010101" pitchFamily="2" charset="-122"/>
                <a:cs typeface="Times New Roman" panose="02020603050405020304" pitchFamily="18" charset="0"/>
              </a:rPr>
              <a:t> of 2022, Huawei further worked on the 0.25 degree and for the first time surpass IFS with AI, followed by the </a:t>
            </a:r>
            <a:r>
              <a:rPr lang="en-US" altLang="zh-CN" sz="1800" b="0" i="0" kern="100" dirty="0" err="1">
                <a:solidFill>
                  <a:srgbClr val="374151"/>
                </a:solidFill>
                <a:effectLst/>
                <a:latin typeface="Microsoft YaHei" panose="020B0503020204020204" pitchFamily="34" charset="-122"/>
                <a:ea typeface="DengXian" panose="02010600030101010101" pitchFamily="2" charset="-122"/>
                <a:cs typeface="Times New Roman" panose="02020603050405020304" pitchFamily="18" charset="0"/>
              </a:rPr>
              <a:t>GraphCast</a:t>
            </a:r>
            <a:r>
              <a:rPr lang="en-US" altLang="zh-CN" sz="1800" b="0" i="0" kern="100" dirty="0">
                <a:solidFill>
                  <a:srgbClr val="374151"/>
                </a:solidFill>
                <a:effectLst/>
                <a:latin typeface="Microsoft YaHei" panose="020B0503020204020204" pitchFamily="34" charset="-122"/>
                <a:ea typeface="DengXian" panose="02010600030101010101" pitchFamily="2" charset="-122"/>
                <a:cs typeface="Times New Roman" panose="02020603050405020304" pitchFamily="18" charset="0"/>
              </a:rPr>
              <a:t> from </a:t>
            </a:r>
            <a:r>
              <a:rPr lang="en-US" altLang="zh-CN" sz="1800" b="0" i="0" kern="100" dirty="0" err="1">
                <a:solidFill>
                  <a:srgbClr val="374151"/>
                </a:solidFill>
                <a:effectLst/>
                <a:latin typeface="Microsoft YaHei" panose="020B0503020204020204" pitchFamily="34" charset="-122"/>
                <a:ea typeface="DengXian" panose="02010600030101010101" pitchFamily="2" charset="-122"/>
                <a:cs typeface="Times New Roman" panose="02020603050405020304" pitchFamily="18" charset="0"/>
              </a:rPr>
              <a:t>Deepmind</a:t>
            </a:r>
            <a:r>
              <a:rPr lang="en-US" altLang="zh-CN" sz="1800" b="0" i="0" kern="100" dirty="0">
                <a:solidFill>
                  <a:srgbClr val="374151"/>
                </a:solidFill>
                <a:effectLst/>
                <a:latin typeface="Microsoft YaHei" panose="020B0503020204020204" pitchFamily="34" charset="-122"/>
                <a:ea typeface="DengXian" panose="02010600030101010101" pitchFamily="2" charset="-122"/>
                <a:cs typeface="Times New Roman" panose="02020603050405020304" pitchFamily="18" charset="0"/>
              </a:rPr>
              <a:t> one month later. </a:t>
            </a:r>
            <a:r>
              <a:rPr lang="en-US" altLang="zh-CN" sz="1800" b="0" i="0" kern="100" dirty="0" err="1">
                <a:solidFill>
                  <a:srgbClr val="374151"/>
                </a:solidFill>
                <a:effectLst/>
                <a:latin typeface="Microsoft YaHei" panose="020B0503020204020204" pitchFamily="34" charset="-122"/>
                <a:ea typeface="DengXian" panose="02010600030101010101" pitchFamily="2" charset="-122"/>
                <a:cs typeface="Times New Roman" panose="02020603050405020304" pitchFamily="18" charset="0"/>
              </a:rPr>
              <a:t>Graphcast</a:t>
            </a:r>
            <a:r>
              <a:rPr lang="en-US" altLang="zh-CN" sz="1800" b="0" i="0" kern="100" dirty="0">
                <a:solidFill>
                  <a:srgbClr val="374151"/>
                </a:solidFill>
                <a:effectLst/>
                <a:latin typeface="Microsoft YaHei" panose="020B0503020204020204" pitchFamily="34" charset="-122"/>
                <a:ea typeface="DengXian" panose="02010600030101010101" pitchFamily="2" charset="-122"/>
                <a:cs typeface="Times New Roman" panose="02020603050405020304" pitchFamily="18" charset="0"/>
              </a:rPr>
              <a:t> further achieved better performance measured by RMSE and ACC. </a:t>
            </a:r>
            <a:r>
              <a:rPr lang="en-US" altLang="zh-CN" sz="1800" b="0" i="0" kern="100" dirty="0" err="1">
                <a:solidFill>
                  <a:srgbClr val="374151"/>
                </a:solidFill>
                <a:effectLst/>
                <a:latin typeface="Microsoft YaHei" panose="020B0503020204020204" pitchFamily="34" charset="-122"/>
                <a:ea typeface="DengXian" panose="02010600030101010101" pitchFamily="2" charset="-122"/>
                <a:cs typeface="Times New Roman" panose="02020603050405020304" pitchFamily="18" charset="0"/>
              </a:rPr>
              <a:t>Microfost</a:t>
            </a:r>
            <a:r>
              <a:rPr lang="en-US" altLang="zh-CN" sz="1800" b="0" i="0" kern="100" dirty="0">
                <a:solidFill>
                  <a:srgbClr val="374151"/>
                </a:solidFill>
                <a:effectLst/>
                <a:latin typeface="Microsoft YaHei" panose="020B0503020204020204" pitchFamily="34" charset="-122"/>
                <a:ea typeface="DengXian" panose="02010600030101010101" pitchFamily="2" charset="-122"/>
                <a:cs typeface="Times New Roman" panose="02020603050405020304" pitchFamily="18" charset="0"/>
              </a:rPr>
              <a:t> also released a global model named Climax, but their performance is not that good due to the computation resource and resolution.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800" b="0" i="0" kern="100" dirty="0">
                <a:solidFill>
                  <a:srgbClr val="374151"/>
                </a:solidFill>
                <a:effectLst/>
                <a:latin typeface="Microsoft YaHei" panose="020B0503020204020204" pitchFamily="34" charset="-122"/>
                <a:ea typeface="DengXian" panose="02010600030101010101" pitchFamily="2" charset="-122"/>
                <a:cs typeface="Times New Roman" panose="02020603050405020304" pitchFamily="18" charset="0"/>
              </a:rPr>
              <a:t>Finally, our work </a:t>
            </a:r>
            <a:r>
              <a:rPr lang="en-US" altLang="zh-CN" sz="1800" b="0" i="0" kern="100" dirty="0" err="1">
                <a:solidFill>
                  <a:srgbClr val="374151"/>
                </a:solidFill>
                <a:effectLst/>
                <a:latin typeface="Microsoft YaHei" panose="020B0503020204020204" pitchFamily="34" charset="-122"/>
                <a:ea typeface="DengXian" panose="02010600030101010101" pitchFamily="2" charset="-122"/>
                <a:cs typeface="Times New Roman" panose="02020603050405020304" pitchFamily="18" charset="0"/>
              </a:rPr>
              <a:t>FengWu</a:t>
            </a:r>
            <a:r>
              <a:rPr lang="en-US" altLang="zh-CN" sz="1800" b="0" i="0" kern="100" dirty="0">
                <a:solidFill>
                  <a:srgbClr val="374151"/>
                </a:solidFill>
                <a:effectLst/>
                <a:latin typeface="Microsoft YaHei" panose="020B0503020204020204" pitchFamily="34" charset="-122"/>
                <a:ea typeface="DengXian" panose="02010600030101010101" pitchFamily="2" charset="-122"/>
                <a:cs typeface="Times New Roman" panose="02020603050405020304" pitchFamily="18" charset="0"/>
              </a:rPr>
              <a:t> is released in the April of this year, and got even better performance than previous works. </a:t>
            </a:r>
            <a:endParaRPr lang="en-US" altLang="zh-CN" sz="1800" b="0" i="0" dirty="0">
              <a:solidFill>
                <a:srgbClr val="374151"/>
              </a:solidFill>
              <a:effectLst/>
              <a:latin typeface="Söhne"/>
            </a:endParaRPr>
          </a:p>
          <a:p>
            <a:endParaRPr lang="zh-CN" altLang="en-US" dirty="0"/>
          </a:p>
        </p:txBody>
      </p:sp>
    </p:spTree>
    <p:extLst>
      <p:ext uri="{BB962C8B-B14F-4D97-AF65-F5344CB8AC3E}">
        <p14:creationId xmlns:p14="http://schemas.microsoft.com/office/powerpoint/2010/main" val="286921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CN" b="0" i="0" dirty="0">
                <a:solidFill>
                  <a:srgbClr val="374151"/>
                </a:solidFill>
                <a:effectLst/>
                <a:latin typeface="Söhne"/>
              </a:rPr>
              <a:t>Now let me give the problem formulation of </a:t>
            </a:r>
            <a:r>
              <a:rPr lang="en-US" altLang="zh-CN" b="0" i="0" dirty="0" err="1">
                <a:solidFill>
                  <a:srgbClr val="374151"/>
                </a:solidFill>
                <a:effectLst/>
                <a:latin typeface="Söhne"/>
              </a:rPr>
              <a:t>FegnWu</a:t>
            </a:r>
            <a:r>
              <a:rPr lang="en-US" altLang="zh-CN" b="0" i="0" dirty="0">
                <a:solidFill>
                  <a:srgbClr val="374151"/>
                </a:solidFill>
                <a:effectLst/>
                <a:latin typeface="Söhne"/>
              </a:rPr>
              <a:t>. Our main objective is to forecast the global atmospheric conditions for the upcoming 14 days, although we still haven’t achieve this goal. We're working with a dataset that has a resolution of 0.25 degrees latitude and longitude. This means we divide the Earth into a grid with each cell covering 0.25 degrees. When this grid is flattened, it forms an image with dimensions 721x1440. Both our input and output are global atmospheric data, spanning 37 vertical levels.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374151"/>
                </a:solidFill>
                <a:effectLst/>
                <a:latin typeface="Söhne"/>
              </a:rPr>
              <a:t>We're primarily focused on predicting various </a:t>
            </a:r>
            <a:r>
              <a:rPr kumimoji="0" lang="en-US" altLang="zh-CN"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Atmosphere</a:t>
            </a:r>
            <a:r>
              <a:rPr lang="en-US" altLang="zh-CN" b="0" i="0" dirty="0">
                <a:solidFill>
                  <a:srgbClr val="374151"/>
                </a:solidFill>
                <a:effectLst/>
                <a:latin typeface="Söhne"/>
              </a:rPr>
              <a:t> </a:t>
            </a:r>
            <a:r>
              <a:rPr kumimoji="0" lang="en-US" altLang="zh-CN"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variables</a:t>
            </a:r>
            <a:r>
              <a:rPr lang="en-US" altLang="zh-CN" b="0" i="0" dirty="0">
                <a:solidFill>
                  <a:srgbClr val="374151"/>
                </a:solidFill>
                <a:effectLst/>
                <a:latin typeface="Söhne"/>
              </a:rPr>
              <a:t>, including geopotential, temperature, humidity, </a:t>
            </a:r>
            <a:r>
              <a:rPr kumimoji="0" lang="en-US" altLang="zh-CN"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u component of wind</a:t>
            </a:r>
            <a:r>
              <a:rPr lang="en-US" altLang="zh-CN" b="0" i="0" dirty="0">
                <a:solidFill>
                  <a:srgbClr val="374151"/>
                </a:solidFill>
                <a:effectLst/>
                <a:latin typeface="Söhne"/>
              </a:rPr>
              <a:t>, and </a:t>
            </a:r>
            <a:r>
              <a:rPr kumimoji="0" lang="en-US" altLang="zh-CN"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v component of wind</a:t>
            </a:r>
            <a:r>
              <a:rPr lang="en-US" altLang="zh-CN" b="0" i="0" dirty="0">
                <a:solidFill>
                  <a:srgbClr val="374151"/>
                </a:solidFill>
                <a:effectLst/>
                <a:latin typeface="Söhne"/>
              </a:rPr>
              <a:t>. Additionally, we're predicting four surface variables: mean sea level pressure, 2-meter temperature, 10-meter u component of wind, and 10-meter v component of wind. This adds up to a total of 189 variables.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374151"/>
                </a:solidFill>
                <a:effectLst/>
                <a:latin typeface="Söhne"/>
              </a:rPr>
              <a:t>As you may be aware of from this task description, </a:t>
            </a:r>
            <a:r>
              <a:rPr lang="en-US" altLang="zh-CN" b="0" i="0" dirty="0" err="1">
                <a:solidFill>
                  <a:srgbClr val="374151"/>
                </a:solidFill>
                <a:effectLst/>
                <a:latin typeface="Söhne"/>
              </a:rPr>
              <a:t>FengWu</a:t>
            </a:r>
            <a:r>
              <a:rPr lang="en-US" altLang="zh-CN" b="0" i="0" dirty="0">
                <a:solidFill>
                  <a:srgbClr val="374151"/>
                </a:solidFill>
                <a:effectLst/>
                <a:latin typeface="Söhne"/>
              </a:rPr>
              <a:t> is actually dealing with a large mount of data. For each time step, there would be 0.7 </a:t>
            </a:r>
            <a:r>
              <a:rPr lang="en-US" altLang="zh-CN" b="0" i="0" dirty="0" err="1">
                <a:solidFill>
                  <a:srgbClr val="374151"/>
                </a:solidFill>
                <a:effectLst/>
                <a:latin typeface="Söhne"/>
              </a:rPr>
              <a:t>Gegabytes</a:t>
            </a:r>
            <a:r>
              <a:rPr lang="en-US" altLang="zh-CN" b="0" i="0" dirty="0">
                <a:solidFill>
                  <a:srgbClr val="374151"/>
                </a:solidFill>
                <a:effectLst/>
                <a:latin typeface="Söhne"/>
              </a:rPr>
              <a:t>  and  thus predicting 14 days weather states at a 6-hour time interval means output about 40 gigabytes data. Directly optimizing this task is almost impossible due to the hardware limitation. </a:t>
            </a:r>
          </a:p>
          <a:p>
            <a:pPr algn="l"/>
            <a:r>
              <a:rPr lang="en-US" altLang="zh-CN" b="0" i="0" dirty="0">
                <a:solidFill>
                  <a:srgbClr val="374151"/>
                </a:solidFill>
                <a:effectLst/>
                <a:latin typeface="Söhne"/>
              </a:rPr>
              <a:t>To tackle this challenge, we adopted an approach similar to that of a physical model. </a:t>
            </a:r>
            <a:r>
              <a:rPr lang="en-US" altLang="zh-CN" b="0" i="0" dirty="0" err="1">
                <a:solidFill>
                  <a:srgbClr val="374151"/>
                </a:solidFill>
                <a:effectLst/>
                <a:latin typeface="Söhne"/>
              </a:rPr>
              <a:t>Fengwu's</a:t>
            </a:r>
            <a:r>
              <a:rPr lang="en-US" altLang="zh-CN" b="0" i="0" dirty="0">
                <a:solidFill>
                  <a:srgbClr val="374151"/>
                </a:solidFill>
                <a:effectLst/>
                <a:latin typeface="Söhne"/>
              </a:rPr>
              <a:t> objective is to predict the atmospheric variables for the next time step based on the current moment during training. We achieve long-term forecasting through an autoregressive method. As depicted in the diagram below, during training, we input the state xi at the current time step and predict the state xi+1 for the next time step. During inference, we input the current state xi into the model, which then outputs the state xi+1 for the subsequent time step. We further input the predicted result xi+1 back into the model, generating state xi+2, and so on. This iterative process continues until we've generated atmospheric states for all 14 days with six-hour intervals.</a:t>
            </a:r>
          </a:p>
          <a:p>
            <a:pPr algn="l"/>
            <a:endParaRPr lang="en-US" altLang="zh-CN" b="0" i="0" dirty="0">
              <a:solidFill>
                <a:srgbClr val="374151"/>
              </a:solidFill>
              <a:effectLst/>
              <a:latin typeface="Söhne"/>
            </a:endParaRPr>
          </a:p>
          <a:p>
            <a:pPr algn="l"/>
            <a:endParaRPr lang="en-US" altLang="zh-CN" b="0" i="0" dirty="0">
              <a:solidFill>
                <a:srgbClr val="374151"/>
              </a:solidFill>
              <a:effectLst/>
              <a:latin typeface="Söhne"/>
            </a:endParaRPr>
          </a:p>
        </p:txBody>
      </p:sp>
    </p:spTree>
    <p:extLst>
      <p:ext uri="{BB962C8B-B14F-4D97-AF65-F5344CB8AC3E}">
        <p14:creationId xmlns:p14="http://schemas.microsoft.com/office/powerpoint/2010/main" val="1216896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Microsoft YaHei" panose="020B0503020204020204" pitchFamily="34" charset="-122"/>
                <a:ea typeface="DengXian" panose="02010600030101010101" pitchFamily="2" charset="-122"/>
                <a:cs typeface="Times New Roman" panose="02020603050405020304" pitchFamily="18" charset="0"/>
              </a:rPr>
              <a:t>To get the model we want, there will still be three challenges. The first is how to represent the high-dimension weather data efficiently, for which we introduce the multi-modal design.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Microsoft YaHei" panose="020B0503020204020204" pitchFamily="34" charset="-122"/>
                <a:ea typeface="DengXian" panose="02010600030101010101" pitchFamily="2" charset="-122"/>
                <a:cs typeface="Times New Roman" panose="02020603050405020304" pitchFamily="18" charset="0"/>
              </a:rPr>
              <a:t>Multimodal refers to the fact that we employ six separate encoders to encode and decode various atmospheric variables at multiple levels and surface variables, as illustrated in the diagram. For each atmospheric variable with multiple heights, we use an independent encoder-decoder pair, and the same goes for the four surface variables. This design makes it easier for the model to learn more accurate interaction of one variable at different spaces and different vertical levels. The encoders and decoders for each variable utilize a residual connection to pass the message, which is not explicitly depicted in the diagram. Information interaction between different variables is further captured by a dedicated transformer network. </a:t>
            </a:r>
            <a:br>
              <a:rPr lang="en-US" sz="1800" kern="100" dirty="0">
                <a:effectLst/>
                <a:latin typeface="Microsoft YaHei" panose="020B0503020204020204" pitchFamily="34" charset="-122"/>
                <a:ea typeface="DengXian" panose="02010600030101010101" pitchFamily="2" charset="-122"/>
                <a:cs typeface="Times New Roman" panose="02020603050405020304" pitchFamily="18" charset="0"/>
              </a:rPr>
            </a:br>
            <a:endParaRPr lang="en-US" altLang="zh-CN" dirty="0"/>
          </a:p>
          <a:p>
            <a:endParaRPr lang="en-US" altLang="zh-CN" dirty="0"/>
          </a:p>
          <a:p>
            <a:endParaRPr lang="en-US" altLang="zh-CN" dirty="0"/>
          </a:p>
          <a:p>
            <a:endParaRPr lang="en-US" altLang="zh-CN" dirty="0"/>
          </a:p>
        </p:txBody>
      </p:sp>
      <p:sp>
        <p:nvSpPr>
          <p:cNvPr id="4" name="灯片编号占位符 3"/>
          <p:cNvSpPr>
            <a:spLocks noGrp="1"/>
          </p:cNvSpPr>
          <p:nvPr>
            <p:ph type="sldNum" sz="quarter" idx="5"/>
          </p:nvPr>
        </p:nvSpPr>
        <p:spPr/>
        <p:txBody>
          <a:bodyPr/>
          <a:lstStyle/>
          <a:p>
            <a:fld id="{E47F0D7B-3E06-4575-B809-1ECE9A0A6A4B}" type="slidenum">
              <a:rPr lang="zh-CN" altLang="en-US" smtClean="0"/>
              <a:t>9</a:t>
            </a:fld>
            <a:endParaRPr lang="zh-CN" altLang="en-US"/>
          </a:p>
        </p:txBody>
      </p:sp>
    </p:spTree>
    <p:extLst>
      <p:ext uri="{BB962C8B-B14F-4D97-AF65-F5344CB8AC3E}">
        <p14:creationId xmlns:p14="http://schemas.microsoft.com/office/powerpoint/2010/main" val="644944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74151"/>
                </a:solidFill>
                <a:effectLst/>
                <a:latin typeface="Söhne"/>
              </a:rPr>
              <a:t>The second challenge is how to optimize the network efficiently. Due to the varying difficulty, importance, and precision of predicting different variables, using Mean Squared Error as the loss function might lead the model to prioritize optimizing positions and variables with large errors, while neglecting those with small errors. In atmospheric prediction, normalized data, such as z500, require higher precision. Using MSE for optimization might not be effective as the error is already small in the normalized context, causing the model to not prioritize optimizing these variables.</a:t>
            </a:r>
          </a:p>
          <a:p>
            <a:pPr algn="l"/>
            <a:r>
              <a:rPr lang="en-US" altLang="zh-CN" b="0" i="0" dirty="0">
                <a:solidFill>
                  <a:srgbClr val="374151"/>
                </a:solidFill>
                <a:effectLst/>
                <a:latin typeface="Söhne"/>
              </a:rPr>
              <a:t>In previous </a:t>
            </a:r>
            <a:r>
              <a:rPr lang="en-US" altLang="zh-CN" b="0" i="0" dirty="0" err="1">
                <a:solidFill>
                  <a:srgbClr val="374151"/>
                </a:solidFill>
                <a:effectLst/>
                <a:latin typeface="Söhne"/>
              </a:rPr>
              <a:t>GraphCast</a:t>
            </a:r>
            <a:r>
              <a:rPr lang="en-US" altLang="zh-CN" b="0" i="0" dirty="0">
                <a:solidFill>
                  <a:srgbClr val="374151"/>
                </a:solidFill>
                <a:effectLst/>
                <a:latin typeface="Söhne"/>
              </a:rPr>
              <a:t> model, they manually assigned weights to the loss of different variables to address this. However, it will need a large mount of try-and-error since there are 189 variables to optimize and also it impossible to assign weights to each location. In this case, we approach the issue from a multi-task perspective. We use an </a:t>
            </a:r>
            <a:r>
              <a:rPr kumimoji="0" lang="en-US" altLang="zh-CN"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Uncertainty</a:t>
            </a:r>
            <a:r>
              <a:rPr lang="en-US" altLang="zh-CN" b="0" i="0" dirty="0">
                <a:solidFill>
                  <a:srgbClr val="374151"/>
                </a:solidFill>
                <a:effectLst/>
                <a:latin typeface="Söhne"/>
              </a:rPr>
              <a:t> loss to balance the weight of different variables in various regions. Our approach involves outputting two values for each variable at each position – one representing the mean and the other representing the variance. Using these mean and variance outputs, we construct a Gaussian distribution. Our objective is to maximize the probability of the actual value lying within the Gaussian distribution we've output. This effectively uses the standard deviation to weight each variable at each position. More details of the uncertainty loss can be found in this paper.</a:t>
            </a:r>
          </a:p>
          <a:p>
            <a:pPr algn="l"/>
            <a:r>
              <a:rPr lang="en-US" altLang="zh-CN" b="0" i="0" dirty="0">
                <a:solidFill>
                  <a:srgbClr val="374151"/>
                </a:solidFill>
                <a:effectLst/>
                <a:latin typeface="Söhne"/>
              </a:rPr>
              <a:t>This approach accounts for the variability and uncertainty associated with different variables, allowing the model to focus on improving the prediction accuracy across all variables, regardless of their individual error magnitudes.</a:t>
            </a:r>
          </a:p>
          <a:p>
            <a:endParaRPr lang="en-US" altLang="zh-CN" dirty="0"/>
          </a:p>
          <a:p>
            <a:endParaRPr lang="en-US" altLang="zh-CN" dirty="0"/>
          </a:p>
        </p:txBody>
      </p:sp>
      <p:sp>
        <p:nvSpPr>
          <p:cNvPr id="4" name="灯片编号占位符 3"/>
          <p:cNvSpPr>
            <a:spLocks noGrp="1"/>
          </p:cNvSpPr>
          <p:nvPr>
            <p:ph type="sldNum" sz="quarter" idx="5"/>
          </p:nvPr>
        </p:nvSpPr>
        <p:spPr/>
        <p:txBody>
          <a:bodyPr/>
          <a:lstStyle/>
          <a:p>
            <a:fld id="{E47F0D7B-3E06-4575-B809-1ECE9A0A6A4B}" type="slidenum">
              <a:rPr lang="zh-CN" altLang="en-US" smtClean="0"/>
              <a:t>10</a:t>
            </a:fld>
            <a:endParaRPr lang="zh-CN" altLang="en-US"/>
          </a:p>
        </p:txBody>
      </p:sp>
    </p:spTree>
    <p:extLst>
      <p:ext uri="{BB962C8B-B14F-4D97-AF65-F5344CB8AC3E}">
        <p14:creationId xmlns:p14="http://schemas.microsoft.com/office/powerpoint/2010/main" val="755501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The thrid challenge is how to achieve long lead forecasting under the condition that we can only optimize a few steps during training and must use autoregressive inference during testing. This challenge actually is the most core part for accurate medium-range weather forecasting beca</a:t>
            </a:r>
            <a:r>
              <a:rPr lang="en-US" dirty="0"/>
              <a:t>use the error will accumulate with the inference step</a:t>
            </a:r>
            <a:r>
              <a:rPr lang="en-CN" dirty="0"/>
              <a:t>. </a:t>
            </a:r>
          </a:p>
          <a:p>
            <a:r>
              <a:rPr lang="en-CN" dirty="0"/>
              <a:t>To solve this problem, previous works explored two strategies. One is autoregressive finetuning, which feeds the outputs into the model to generate the predicitons as the next step and optimizing all prediction at the same time during training. Autoregressive finetuning is employed by Fourcastnet and graphcast. The difference in their implementation is that FourCastnet only conduct one-step finetuning while GraphCast conducted 12 steps finetuning. However, we found that it is hard to implement the finetuning with more steps.</a:t>
            </a:r>
          </a:p>
          <a:p>
            <a:r>
              <a:rPr lang="en-CN" dirty="0"/>
              <a:t>The other strategy is training with a larger time step, which is employed in Pangu. Different with our work and GraphCast that are training with a 6-hour time interval, pangu is trained with a 24-hour time interval, which significantly decreases the number of interations during inference and thus decrease the error accuumulation. The drawback for this strategies is that it requires the training of multiple models, which involves more computation. Besides, this method cannot be generalized to some scenarios that does not allow the trainning of larger time steps. </a:t>
            </a:r>
          </a:p>
          <a:p>
            <a:endParaRPr lang="en-CN" dirty="0"/>
          </a:p>
        </p:txBody>
      </p:sp>
    </p:spTree>
    <p:extLst>
      <p:ext uri="{BB962C8B-B14F-4D97-AF65-F5344CB8AC3E}">
        <p14:creationId xmlns:p14="http://schemas.microsoft.com/office/powerpoint/2010/main" val="20794591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8" name="Slide Number Placeholder 5"/>
          <p:cNvSpPr txBox="1"/>
          <p:nvPr userDrawn="1"/>
        </p:nvSpPr>
        <p:spPr>
          <a:xfrm>
            <a:off x="9547754" y="6439001"/>
            <a:ext cx="2240491" cy="148260"/>
          </a:xfrm>
          <a:prstGeom prst="rect">
            <a:avLst/>
          </a:prstGeom>
        </p:spPr>
        <p:txBody>
          <a:bodyPr lIns="0" tIns="0" rIns="0" bIns="0" anchor="t" anchorCtr="0">
            <a:noAutofit/>
          </a:bodyPr>
          <a:lstStyle>
            <a:defPPr>
              <a:defRPr lang="en-US"/>
            </a:defPPr>
            <a:lvl1pPr marL="0" algn="r" defTabSz="1018540" rtl="0" eaLnBrk="1" latinLnBrk="0" hangingPunct="1">
              <a:defRPr sz="1255" kern="1200">
                <a:solidFill>
                  <a:schemeClr val="tx1"/>
                </a:solidFill>
                <a:latin typeface="Arial" panose="020B0604020202020204" pitchFamily="34" charset="0"/>
                <a:ea typeface="+mn-ea"/>
                <a:cs typeface="Arial" panose="020B0604020202020204" pitchFamily="34" charset="0"/>
              </a:defRPr>
            </a:lvl1pPr>
            <a:lvl2pPr marL="509270" algn="l" defTabSz="1018540" rtl="0" eaLnBrk="1" latinLnBrk="0" hangingPunct="1">
              <a:defRPr sz="2000" kern="1200">
                <a:solidFill>
                  <a:schemeClr val="tx1"/>
                </a:solidFill>
                <a:latin typeface="+mn-lt"/>
                <a:ea typeface="+mn-ea"/>
                <a:cs typeface="+mn-cs"/>
              </a:defRPr>
            </a:lvl2pPr>
            <a:lvl3pPr marL="1018540" algn="l" defTabSz="1018540" rtl="0" eaLnBrk="1" latinLnBrk="0" hangingPunct="1">
              <a:defRPr sz="2000" kern="1200">
                <a:solidFill>
                  <a:schemeClr val="tx1"/>
                </a:solidFill>
                <a:latin typeface="+mn-lt"/>
                <a:ea typeface="+mn-ea"/>
                <a:cs typeface="+mn-cs"/>
              </a:defRPr>
            </a:lvl3pPr>
            <a:lvl4pPr marL="1528445" algn="l" defTabSz="1018540" rtl="0" eaLnBrk="1" latinLnBrk="0" hangingPunct="1">
              <a:defRPr sz="2000" kern="1200">
                <a:solidFill>
                  <a:schemeClr val="tx1"/>
                </a:solidFill>
                <a:latin typeface="+mn-lt"/>
                <a:ea typeface="+mn-ea"/>
                <a:cs typeface="+mn-cs"/>
              </a:defRPr>
            </a:lvl4pPr>
            <a:lvl5pPr marL="2037715" algn="l" defTabSz="1018540" rtl="0" eaLnBrk="1" latinLnBrk="0" hangingPunct="1">
              <a:defRPr sz="2000" kern="1200">
                <a:solidFill>
                  <a:schemeClr val="tx1"/>
                </a:solidFill>
                <a:latin typeface="+mn-lt"/>
                <a:ea typeface="+mn-ea"/>
                <a:cs typeface="+mn-cs"/>
              </a:defRPr>
            </a:lvl5pPr>
            <a:lvl6pPr marL="2546985" algn="l" defTabSz="1018540" rtl="0" eaLnBrk="1" latinLnBrk="0" hangingPunct="1">
              <a:defRPr sz="2000" kern="1200">
                <a:solidFill>
                  <a:schemeClr val="tx1"/>
                </a:solidFill>
                <a:latin typeface="+mn-lt"/>
                <a:ea typeface="+mn-ea"/>
                <a:cs typeface="+mn-cs"/>
              </a:defRPr>
            </a:lvl6pPr>
            <a:lvl7pPr marL="3056255" algn="l" defTabSz="1018540" rtl="0" eaLnBrk="1" latinLnBrk="0" hangingPunct="1">
              <a:defRPr sz="2000" kern="1200">
                <a:solidFill>
                  <a:schemeClr val="tx1"/>
                </a:solidFill>
                <a:latin typeface="+mn-lt"/>
                <a:ea typeface="+mn-ea"/>
                <a:cs typeface="+mn-cs"/>
              </a:defRPr>
            </a:lvl7pPr>
            <a:lvl8pPr marL="3566160" algn="l" defTabSz="1018540" rtl="0" eaLnBrk="1" latinLnBrk="0" hangingPunct="1">
              <a:defRPr sz="2000" kern="1200">
                <a:solidFill>
                  <a:schemeClr val="tx1"/>
                </a:solidFill>
                <a:latin typeface="+mn-lt"/>
                <a:ea typeface="+mn-ea"/>
                <a:cs typeface="+mn-cs"/>
              </a:defRPr>
            </a:lvl8pPr>
            <a:lvl9pPr marL="4075430" algn="l" defTabSz="1018540" rtl="0" eaLnBrk="1" latinLnBrk="0" hangingPunct="1">
              <a:defRPr sz="2000" kern="1200">
                <a:solidFill>
                  <a:schemeClr val="tx1"/>
                </a:solidFill>
                <a:latin typeface="+mn-lt"/>
                <a:ea typeface="+mn-ea"/>
                <a:cs typeface="+mn-cs"/>
              </a:defRPr>
            </a:lvl9pPr>
          </a:lstStyle>
          <a:p>
            <a:pPr marL="0" marR="0" lvl="0" indent="0" algn="r" defTabSz="1018540" rtl="0" eaLnBrk="1" fontAlgn="auto" latinLnBrk="0" hangingPunct="1">
              <a:lnSpc>
                <a:spcPct val="100000"/>
              </a:lnSpc>
              <a:spcBef>
                <a:spcPts val="0"/>
              </a:spcBef>
              <a:spcAft>
                <a:spcPts val="0"/>
              </a:spcAft>
              <a:buClrTx/>
              <a:buSzTx/>
              <a:buFontTx/>
              <a:buNone/>
              <a:defRPr/>
            </a:pPr>
            <a:fld id="{FEBD7F86-1881-4698-8703-FB80B0800997}" type="slidenum">
              <a:rPr kumimoji="0" lang="en-GB" sz="1255" b="0" i="0" u="none" strike="noStrike" kern="1200" cap="none" spc="0" normalizeH="0" baseline="0" noProof="0" smtClean="0">
                <a:ln>
                  <a:noFill/>
                </a:ln>
                <a:solidFill>
                  <a:srgbClr val="025F84"/>
                </a:solidFill>
                <a:effectLst/>
                <a:uLnTx/>
                <a:uFillTx/>
                <a:latin typeface="Arial" panose="020B0604020202020204" pitchFamily="34" charset="0"/>
                <a:ea typeface="+mn-ea"/>
                <a:cs typeface="Arial" panose="020B0604020202020204" pitchFamily="34" charset="0"/>
              </a:rPr>
              <a:t>‹#›</a:t>
            </a:fld>
            <a:endParaRPr kumimoji="0" lang="en-GB" sz="1255" b="0" i="0" u="none" strike="noStrike" kern="1200" cap="none" spc="0" normalizeH="0" baseline="0" noProof="0" dirty="0">
              <a:ln>
                <a:noFill/>
              </a:ln>
              <a:solidFill>
                <a:srgbClr val="025F84"/>
              </a:solidFill>
              <a:effectLst/>
              <a:uLnTx/>
              <a:uFillTx/>
              <a:latin typeface="Arial" panose="020B0604020202020204" pitchFamily="34" charset="0"/>
              <a:ea typeface="+mn-ea"/>
              <a:cs typeface="Arial" panose="020B0604020202020204" pitchFamily="34" charset="0"/>
            </a:endParaRPr>
          </a:p>
        </p:txBody>
      </p:sp>
      <p:pic>
        <p:nvPicPr>
          <p:cNvPr id="3" name="图片 2"/>
          <p:cNvPicPr>
            <a:picLocks noChangeAspect="1"/>
          </p:cNvPicPr>
          <p:nvPr userDrawn="1"/>
        </p:nvPicPr>
        <p:blipFill>
          <a:blip r:embed="rId2"/>
          <a:stretch>
            <a:fillRect/>
          </a:stretch>
        </p:blipFill>
        <p:spPr>
          <a:xfrm>
            <a:off x="0" y="0"/>
            <a:ext cx="12192000" cy="96774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1"/>
            </p:custDataLst>
          </p:nvPr>
        </p:nvSpPr>
        <p:spPr/>
        <p:txBody>
          <a:bodyPr/>
          <a:lstStyle>
            <a:lvl1pPr>
              <a:defRPr/>
            </a:lvl1pPr>
          </a:lstStyle>
          <a:p>
            <a:pPr>
              <a:defRPr/>
            </a:pPr>
            <a:fld id="{A4089184-FE84-2840-AC05-192118FC7EE7}" type="datetimeFigureOut">
              <a:rPr lang="zh-CN" altLang="en-US"/>
              <a:t>2023/11/26</a:t>
            </a:fld>
            <a:endParaRPr lang="zh-CN" altLang="en-US"/>
          </a:p>
        </p:txBody>
      </p:sp>
      <p:sp>
        <p:nvSpPr>
          <p:cNvPr id="3" name="页脚占位符 4"/>
          <p:cNvSpPr>
            <a:spLocks noGrp="1"/>
          </p:cNvSpPr>
          <p:nvPr>
            <p:ph type="ftr" sz="quarter" idx="11"/>
            <p:custDataLst>
              <p:tags r:id="rId2"/>
            </p:custDataLst>
          </p:nvPr>
        </p:nvSpPr>
        <p:spPr/>
        <p:txBody>
          <a:bodyPr/>
          <a:lstStyle>
            <a:lvl1pPr>
              <a:defRPr/>
            </a:lvl1pPr>
          </a:lstStyle>
          <a:p>
            <a:pPr>
              <a:defRPr/>
            </a:pPr>
            <a:endParaRPr lang="zh-CN" altLang="en-US" dirty="0"/>
          </a:p>
        </p:txBody>
      </p:sp>
      <p:sp>
        <p:nvSpPr>
          <p:cNvPr id="4" name="灯片编号占位符 5"/>
          <p:cNvSpPr>
            <a:spLocks noGrp="1"/>
          </p:cNvSpPr>
          <p:nvPr>
            <p:ph type="sldNum" sz="quarter" idx="12"/>
            <p:custDataLst>
              <p:tags r:id="rId3"/>
            </p:custDataLst>
          </p:nvPr>
        </p:nvSpPr>
        <p:spPr/>
        <p:txBody>
          <a:bodyPr/>
          <a:lstStyle>
            <a:lvl1pPr>
              <a:defRPr/>
            </a:lvl1pPr>
          </a:lstStyle>
          <a:p>
            <a:pPr>
              <a:defRPr/>
            </a:pPr>
            <a:fld id="{8391BC85-E81F-0240-AF01-7930DC30FDBC}" type="slidenum">
              <a:rPr lang="zh-CN" altLang="en-US"/>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Slide Number Placeholder 5"/>
          <p:cNvSpPr txBox="1"/>
          <p:nvPr userDrawn="1"/>
        </p:nvSpPr>
        <p:spPr>
          <a:xfrm>
            <a:off x="9547754" y="6439001"/>
            <a:ext cx="2240491" cy="148260"/>
          </a:xfrm>
          <a:prstGeom prst="rect">
            <a:avLst/>
          </a:prstGeom>
        </p:spPr>
        <p:txBody>
          <a:bodyPr lIns="0" tIns="0" rIns="0" bIns="0" anchor="t" anchorCtr="0">
            <a:noAutofit/>
          </a:bodyPr>
          <a:lstStyle>
            <a:defPPr>
              <a:defRPr lang="en-US"/>
            </a:defPPr>
            <a:lvl1pPr marL="0" algn="r" defTabSz="1018540" rtl="0" eaLnBrk="1" latinLnBrk="0" hangingPunct="1">
              <a:defRPr sz="1255" kern="1200">
                <a:solidFill>
                  <a:schemeClr val="tx1"/>
                </a:solidFill>
                <a:latin typeface="Arial" panose="020B0604020202020204" pitchFamily="34" charset="0"/>
                <a:ea typeface="+mn-ea"/>
                <a:cs typeface="Arial" panose="020B0604020202020204" pitchFamily="34" charset="0"/>
              </a:defRPr>
            </a:lvl1pPr>
            <a:lvl2pPr marL="509270" algn="l" defTabSz="1018540" rtl="0" eaLnBrk="1" latinLnBrk="0" hangingPunct="1">
              <a:defRPr sz="2000" kern="1200">
                <a:solidFill>
                  <a:schemeClr val="tx1"/>
                </a:solidFill>
                <a:latin typeface="+mn-lt"/>
                <a:ea typeface="+mn-ea"/>
                <a:cs typeface="+mn-cs"/>
              </a:defRPr>
            </a:lvl2pPr>
            <a:lvl3pPr marL="1018540" algn="l" defTabSz="1018540" rtl="0" eaLnBrk="1" latinLnBrk="0" hangingPunct="1">
              <a:defRPr sz="2000" kern="1200">
                <a:solidFill>
                  <a:schemeClr val="tx1"/>
                </a:solidFill>
                <a:latin typeface="+mn-lt"/>
                <a:ea typeface="+mn-ea"/>
                <a:cs typeface="+mn-cs"/>
              </a:defRPr>
            </a:lvl3pPr>
            <a:lvl4pPr marL="1528445" algn="l" defTabSz="1018540" rtl="0" eaLnBrk="1" latinLnBrk="0" hangingPunct="1">
              <a:defRPr sz="2000" kern="1200">
                <a:solidFill>
                  <a:schemeClr val="tx1"/>
                </a:solidFill>
                <a:latin typeface="+mn-lt"/>
                <a:ea typeface="+mn-ea"/>
                <a:cs typeface="+mn-cs"/>
              </a:defRPr>
            </a:lvl4pPr>
            <a:lvl5pPr marL="2037715" algn="l" defTabSz="1018540" rtl="0" eaLnBrk="1" latinLnBrk="0" hangingPunct="1">
              <a:defRPr sz="2000" kern="1200">
                <a:solidFill>
                  <a:schemeClr val="tx1"/>
                </a:solidFill>
                <a:latin typeface="+mn-lt"/>
                <a:ea typeface="+mn-ea"/>
                <a:cs typeface="+mn-cs"/>
              </a:defRPr>
            </a:lvl5pPr>
            <a:lvl6pPr marL="2546985" algn="l" defTabSz="1018540" rtl="0" eaLnBrk="1" latinLnBrk="0" hangingPunct="1">
              <a:defRPr sz="2000" kern="1200">
                <a:solidFill>
                  <a:schemeClr val="tx1"/>
                </a:solidFill>
                <a:latin typeface="+mn-lt"/>
                <a:ea typeface="+mn-ea"/>
                <a:cs typeface="+mn-cs"/>
              </a:defRPr>
            </a:lvl6pPr>
            <a:lvl7pPr marL="3056255" algn="l" defTabSz="1018540" rtl="0" eaLnBrk="1" latinLnBrk="0" hangingPunct="1">
              <a:defRPr sz="2000" kern="1200">
                <a:solidFill>
                  <a:schemeClr val="tx1"/>
                </a:solidFill>
                <a:latin typeface="+mn-lt"/>
                <a:ea typeface="+mn-ea"/>
                <a:cs typeface="+mn-cs"/>
              </a:defRPr>
            </a:lvl7pPr>
            <a:lvl8pPr marL="3566160" algn="l" defTabSz="1018540" rtl="0" eaLnBrk="1" latinLnBrk="0" hangingPunct="1">
              <a:defRPr sz="2000" kern="1200">
                <a:solidFill>
                  <a:schemeClr val="tx1"/>
                </a:solidFill>
                <a:latin typeface="+mn-lt"/>
                <a:ea typeface="+mn-ea"/>
                <a:cs typeface="+mn-cs"/>
              </a:defRPr>
            </a:lvl8pPr>
            <a:lvl9pPr marL="4075430" algn="l" defTabSz="1018540" rtl="0" eaLnBrk="1" latinLnBrk="0" hangingPunct="1">
              <a:defRPr sz="2000" kern="1200">
                <a:solidFill>
                  <a:schemeClr val="tx1"/>
                </a:solidFill>
                <a:latin typeface="+mn-lt"/>
                <a:ea typeface="+mn-ea"/>
                <a:cs typeface="+mn-cs"/>
              </a:defRPr>
            </a:lvl9pPr>
          </a:lstStyle>
          <a:p>
            <a:pPr marL="0" marR="0" lvl="0" indent="0" algn="r" defTabSz="1018540" rtl="0" eaLnBrk="1" fontAlgn="auto" latinLnBrk="0" hangingPunct="1">
              <a:lnSpc>
                <a:spcPct val="100000"/>
              </a:lnSpc>
              <a:spcBef>
                <a:spcPts val="0"/>
              </a:spcBef>
              <a:spcAft>
                <a:spcPts val="0"/>
              </a:spcAft>
              <a:buClrTx/>
              <a:buSzTx/>
              <a:buFontTx/>
              <a:buNone/>
              <a:defRPr/>
            </a:pPr>
            <a:fld id="{FEBD7F86-1881-4698-8703-FB80B0800997}" type="slidenum">
              <a:rPr kumimoji="0" lang="en-GB" sz="1255" b="0" i="0" u="none" strike="noStrike" kern="1200" cap="none" spc="0" normalizeH="0" baseline="0" noProof="0" smtClean="0">
                <a:ln>
                  <a:noFill/>
                </a:ln>
                <a:solidFill>
                  <a:srgbClr val="025F84"/>
                </a:solidFill>
                <a:effectLst/>
                <a:uLnTx/>
                <a:uFillTx/>
                <a:latin typeface="Arial" panose="020B0604020202020204" pitchFamily="34" charset="0"/>
                <a:ea typeface="+mn-ea"/>
                <a:cs typeface="Arial" panose="020B0604020202020204" pitchFamily="34" charset="0"/>
              </a:rPr>
              <a:t>‹#›</a:t>
            </a:fld>
            <a:endParaRPr kumimoji="0" lang="en-GB" sz="1255" b="0" i="0" u="none" strike="noStrike" kern="1200" cap="none" spc="0" normalizeH="0" baseline="0" noProof="0" dirty="0">
              <a:ln>
                <a:noFill/>
              </a:ln>
              <a:solidFill>
                <a:srgbClr val="025F84"/>
              </a:solidFill>
              <a:effectLst/>
              <a:uLnTx/>
              <a:uFillTx/>
              <a:latin typeface="Arial" panose="020B0604020202020204" pitchFamily="34" charset="0"/>
              <a:ea typeface="+mn-ea"/>
              <a:cs typeface="Arial" panose="020B0604020202020204" pitchFamily="34" charset="0"/>
            </a:endParaRPr>
          </a:p>
        </p:txBody>
      </p:sp>
      <p:sp>
        <p:nvSpPr>
          <p:cNvPr id="8" name="Content Placeholder 6"/>
          <p:cNvSpPr>
            <a:spLocks noGrp="1"/>
          </p:cNvSpPr>
          <p:nvPr>
            <p:ph sz="quarter" idx="10"/>
          </p:nvPr>
        </p:nvSpPr>
        <p:spPr>
          <a:xfrm>
            <a:off x="649288" y="1344613"/>
            <a:ext cx="11000168" cy="4875948"/>
          </a:xfrm>
          <a:prstGeom prst="rect">
            <a:avLst/>
          </a:prstGeom>
        </p:spPr>
        <p:txBody>
          <a:bodyPr/>
          <a:lstStyle/>
          <a:p>
            <a:pPr lvl="0"/>
            <a:r>
              <a:rPr lang="en-US" dirty="0"/>
              <a:t>Click to edit Master text styles</a:t>
            </a:r>
          </a:p>
        </p:txBody>
      </p:sp>
      <p:pic>
        <p:nvPicPr>
          <p:cNvPr id="10" name="图片 2" descr="C:\Users\zhengliuyan\Desktop\图片1.png图片1"/>
          <p:cNvPicPr>
            <a:picLocks noChangeAspect="1"/>
          </p:cNvPicPr>
          <p:nvPr userDrawn="1"/>
        </p:nvPicPr>
        <p:blipFill>
          <a:blip r:embed="rId2" cstate="email"/>
          <a:srcRect/>
          <a:stretch>
            <a:fillRect/>
          </a:stretch>
        </p:blipFill>
        <p:spPr>
          <a:xfrm>
            <a:off x="0" y="-20955"/>
            <a:ext cx="12192000" cy="967740"/>
          </a:xfrm>
          <a:prstGeom prst="rect">
            <a:avLst/>
          </a:prstGeom>
        </p:spPr>
      </p:pic>
      <p:sp>
        <p:nvSpPr>
          <p:cNvPr id="11" name="Text Placeholder 10"/>
          <p:cNvSpPr>
            <a:spLocks noGrp="1"/>
          </p:cNvSpPr>
          <p:nvPr>
            <p:ph type="body" sz="quarter" idx="11" hasCustomPrompt="1"/>
          </p:nvPr>
        </p:nvSpPr>
        <p:spPr>
          <a:xfrm>
            <a:off x="649288" y="164338"/>
            <a:ext cx="5998400" cy="500533"/>
          </a:xfrm>
          <a:prstGeom prst="rect">
            <a:avLst/>
          </a:prstGeom>
        </p:spPr>
        <p:txBody>
          <a:bodyPr numCol="1"/>
          <a:lstStyle>
            <a:lvl1pPr marL="0" indent="0">
              <a:buNone/>
              <a:defRPr sz="3200" b="1">
                <a:solidFill>
                  <a:schemeClr val="tx2"/>
                </a:solidFill>
              </a:defRPr>
            </a:lvl1pPr>
          </a:lstStyle>
          <a:p>
            <a:r>
              <a:rPr lang="zh-CN" altLang="en-US" sz="3200" b="1" dirty="0">
                <a:solidFill>
                  <a:srgbClr val="025F84"/>
                </a:solidFill>
                <a:latin typeface="Microsoft YaHei" panose="020B0503020204020204" pitchFamily="34" charset="-122"/>
                <a:ea typeface="Microsoft YaHei" panose="020B0503020204020204" pitchFamily="34" charset="-122"/>
              </a:rPr>
              <a:t>单击此处添加标题</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7.png"/><Relationship Id="rId7" Type="http://schemas.openxmlformats.org/officeDocument/2006/relationships/image" Target="../media/image21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00.png"/><Relationship Id="rId5" Type="http://schemas.openxmlformats.org/officeDocument/2006/relationships/image" Target="../media/image19.png"/><Relationship Id="rId4" Type="http://schemas.openxmlformats.org/officeDocument/2006/relationships/image" Target="../media/image180.png"/><Relationship Id="rId9" Type="http://schemas.openxmlformats.org/officeDocument/2006/relationships/image" Target="../media/image230.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300.png"/><Relationship Id="rId13"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90.png"/><Relationship Id="rId12"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33.png"/><Relationship Id="rId5" Type="http://schemas.openxmlformats.org/officeDocument/2006/relationships/image" Target="../media/image270.png"/><Relationship Id="rId10" Type="http://schemas.openxmlformats.org/officeDocument/2006/relationships/image" Target="../media/image32.png"/><Relationship Id="rId4" Type="http://schemas.openxmlformats.org/officeDocument/2006/relationships/image" Target="../media/image260.png"/><Relationship Id="rId9" Type="http://schemas.openxmlformats.org/officeDocument/2006/relationships/image" Target="../media/image31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jpeg"/><Relationship Id="rId3" Type="http://schemas.openxmlformats.org/officeDocument/2006/relationships/image" Target="../media/image53.png"/><Relationship Id="rId7" Type="http://schemas.openxmlformats.org/officeDocument/2006/relationships/image" Target="../media/image57.jpeg"/><Relationship Id="rId12"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jpeg"/><Relationship Id="rId10" Type="http://schemas.openxmlformats.org/officeDocument/2006/relationships/image" Target="../media/image60.png"/><Relationship Id="rId4" Type="http://schemas.openxmlformats.org/officeDocument/2006/relationships/image" Target="../media/image54.jpeg"/><Relationship Id="rId9" Type="http://schemas.openxmlformats.org/officeDocument/2006/relationships/image" Target="../media/image59.png"/><Relationship Id="rId1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510.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private/var/folders/r8/q_ypq0t5233grd8wk6rmj2rw0000gn/T/com.kingsoft.wpsoffice.mac/picturecompress_20230213134715/output_1.pngoutput_1"/>
          <p:cNvPicPr>
            <a:picLocks noChangeAspect="1"/>
          </p:cNvPicPr>
          <p:nvPr/>
        </p:nvPicPr>
        <p:blipFill>
          <a:blip r:embed="rId3"/>
          <a:stretch>
            <a:fillRect/>
          </a:stretch>
        </p:blipFill>
        <p:spPr>
          <a:xfrm>
            <a:off x="0" y="0"/>
            <a:ext cx="12192000" cy="6858000"/>
          </a:xfrm>
          <a:prstGeom prst="rect">
            <a:avLst/>
          </a:prstGeom>
        </p:spPr>
      </p:pic>
      <p:sp>
        <p:nvSpPr>
          <p:cNvPr id="4" name="文本框 3"/>
          <p:cNvSpPr txBox="1"/>
          <p:nvPr/>
        </p:nvSpPr>
        <p:spPr>
          <a:xfrm>
            <a:off x="0" y="2294030"/>
            <a:ext cx="7540578" cy="3311099"/>
          </a:xfrm>
          <a:prstGeom prst="rect">
            <a:avLst/>
          </a:prstGeom>
          <a:noFill/>
        </p:spPr>
        <p:txBody>
          <a:bodyPr wrap="square" rtlCol="0">
            <a:spAutoFit/>
          </a:bodyPr>
          <a:lstStyle/>
          <a:p>
            <a:pPr algn="ctr">
              <a:lnSpc>
                <a:spcPct val="120000"/>
              </a:lnSpc>
              <a:buClrTx/>
              <a:buSzTx/>
              <a:buFontTx/>
            </a:pPr>
            <a:r>
              <a:rPr kumimoji="1" lang="en-US" altLang="zh-CN" sz="2000" b="1" dirty="0" err="1">
                <a:latin typeface="Rockwell" panose="02060603020205020403" pitchFamily="18" charset="77"/>
                <a:ea typeface="Microsoft YaHei" panose="020B0503020204020204" pitchFamily="34" charset="-122"/>
                <a:cs typeface="Didot" panose="02000503000000020003" pitchFamily="2" charset="-79"/>
              </a:rPr>
              <a:t>FengWu</a:t>
            </a:r>
            <a:r>
              <a:rPr kumimoji="1" lang="en-US" altLang="zh-CN" sz="2000" b="1" dirty="0">
                <a:latin typeface="Rockwell" panose="02060603020205020403" pitchFamily="18" charset="77"/>
                <a:ea typeface="Microsoft YaHei" panose="020B0503020204020204" pitchFamily="34" charset="-122"/>
                <a:cs typeface="Didot" panose="02000503000000020003" pitchFamily="2" charset="-79"/>
              </a:rPr>
              <a:t> – Data Driven Global Weather Forecasting and Its Applications on Tropical Cyclone Predictions</a:t>
            </a:r>
          </a:p>
          <a:p>
            <a:pPr algn="ctr">
              <a:lnSpc>
                <a:spcPct val="120000"/>
              </a:lnSpc>
              <a:buClrTx/>
              <a:buSzTx/>
              <a:buFontTx/>
            </a:pPr>
            <a:endParaRPr kumimoji="1" lang="en-US" altLang="zh-CN" sz="2400" b="1" dirty="0">
              <a:latin typeface="Rockwell" panose="02060603020205020403" pitchFamily="18" charset="77"/>
              <a:ea typeface="Microsoft YaHei" panose="020B0503020204020204" pitchFamily="34" charset="-122"/>
              <a:cs typeface="Didot" panose="02000503000000020003" pitchFamily="2" charset="-79"/>
            </a:endParaRPr>
          </a:p>
          <a:p>
            <a:pPr algn="ctr">
              <a:lnSpc>
                <a:spcPct val="120000"/>
              </a:lnSpc>
              <a:buClrTx/>
              <a:buSzTx/>
              <a:buFontTx/>
            </a:pPr>
            <a:endParaRPr kumimoji="1" lang="en-US" altLang="zh-CN" sz="2400" b="1" dirty="0">
              <a:latin typeface="Rockwell" panose="02060603020205020403" pitchFamily="18" charset="77"/>
              <a:ea typeface="Microsoft YaHei" panose="020B0503020204020204" pitchFamily="34" charset="-122"/>
              <a:cs typeface="Didot" panose="02000503000000020003" pitchFamily="2" charset="-79"/>
            </a:endParaRPr>
          </a:p>
          <a:p>
            <a:pPr algn="ctr">
              <a:lnSpc>
                <a:spcPct val="120000"/>
              </a:lnSpc>
              <a:buClrTx/>
              <a:buSzTx/>
              <a:buFontTx/>
            </a:pPr>
            <a:r>
              <a:rPr kumimoji="1" lang="en-US" altLang="zh-CN" sz="2400" b="1" dirty="0">
                <a:latin typeface="Rockwell" panose="02060603020205020403" pitchFamily="18" charset="77"/>
                <a:ea typeface="Microsoft YaHei" panose="020B0503020204020204" pitchFamily="34" charset="-122"/>
                <a:cs typeface="Didot" panose="02000503000000020003" pitchFamily="2" charset="-79"/>
              </a:rPr>
              <a:t>Lei Bai</a:t>
            </a:r>
          </a:p>
          <a:p>
            <a:pPr algn="ctr">
              <a:lnSpc>
                <a:spcPct val="120000"/>
              </a:lnSpc>
              <a:buClrTx/>
              <a:buSzTx/>
              <a:buFontTx/>
            </a:pPr>
            <a:r>
              <a:rPr kumimoji="1" lang="en-US" altLang="zh-CN" sz="2400" dirty="0">
                <a:latin typeface="Rockwell" panose="02060603020205020403" pitchFamily="18" charset="77"/>
                <a:ea typeface="Microsoft YaHei" panose="020B0503020204020204" pitchFamily="34" charset="-122"/>
                <a:cs typeface="Didot" panose="02000503000000020003" pitchFamily="2" charset="-79"/>
              </a:rPr>
              <a:t>Shanghai AI Laboratory</a:t>
            </a:r>
          </a:p>
          <a:p>
            <a:pPr algn="ctr">
              <a:lnSpc>
                <a:spcPct val="120000"/>
              </a:lnSpc>
              <a:buClrTx/>
              <a:buSzTx/>
              <a:buFontTx/>
            </a:pPr>
            <a:endParaRPr kumimoji="1" lang="zh-CN" altLang="en-US" sz="2000" b="1" dirty="0">
              <a:latin typeface="Microsoft YaHei" panose="020B0503020204020204" pitchFamily="34" charset="-122"/>
              <a:ea typeface="Microsoft YaHei" panose="020B0503020204020204" pitchFamily="34" charset="-122"/>
              <a:cs typeface="Arial" panose="020B0604020202020204" pitchFamily="34" charset="0"/>
            </a:endParaRPr>
          </a:p>
          <a:p>
            <a:pPr algn="ctr">
              <a:lnSpc>
                <a:spcPct val="120000"/>
              </a:lnSpc>
              <a:buClrTx/>
              <a:buSzTx/>
              <a:buFontTx/>
            </a:pPr>
            <a:endParaRPr kumimoji="1" lang="zh-CN" altLang="en-US" sz="2000" b="1" dirty="0">
              <a:latin typeface="Microsoft YaHei" panose="020B0503020204020204" pitchFamily="34" charset="-122"/>
              <a:ea typeface="Microsoft YaHei" panose="020B0503020204020204" pitchFamily="34" charset="-122"/>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34;p8">
            <a:extLst>
              <a:ext uri="{FF2B5EF4-FFF2-40B4-BE49-F238E27FC236}">
                <a16:creationId xmlns:a16="http://schemas.microsoft.com/office/drawing/2014/main" id="{E8071156-3823-02EF-3492-EA1911C8AD26}"/>
              </a:ext>
            </a:extLst>
          </p:cNvPr>
          <p:cNvSpPr/>
          <p:nvPr/>
        </p:nvSpPr>
        <p:spPr>
          <a:xfrm>
            <a:off x="322319" y="926069"/>
            <a:ext cx="11547362" cy="1725740"/>
          </a:xfrm>
          <a:prstGeom prst="rect">
            <a:avLst/>
          </a:prstGeom>
          <a:noFill/>
          <a:ln>
            <a:noFill/>
          </a:ln>
        </p:spPr>
        <p:txBody>
          <a:bodyPr spcFirstLastPara="1" wrap="square" lIns="121868" tIns="60917" rIns="121868" bIns="60917" anchor="t" anchorCtr="0">
            <a:noAutofit/>
          </a:bodyPr>
          <a:lstStyle/>
          <a:p>
            <a:pPr marL="342900" marR="0" lvl="0" indent="-342900" algn="l" defTabSz="914400" rtl="0" eaLnBrk="1" fontAlgn="auto" latinLnBrk="0" hangingPunct="1">
              <a:lnSpc>
                <a:spcPct val="120000"/>
              </a:lnSpc>
              <a:spcBef>
                <a:spcPts val="600"/>
              </a:spcBef>
              <a:spcAft>
                <a:spcPts val="0"/>
              </a:spcAft>
              <a:buClrTx/>
              <a:buSzTx/>
              <a:buFont typeface="Wingdings" panose="05000000000000000000" pitchFamily="2" charset="2"/>
              <a:buChar char="p"/>
              <a:tabLst/>
              <a:defRPr/>
            </a:pPr>
            <a:r>
              <a:rPr kumimoji="0" lang="en-US" altLang="zh-CN" sz="18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How to optimize</a:t>
            </a:r>
            <a:r>
              <a:rPr lang="en-US" altLang="zh-CN" b="1" dirty="0">
                <a:solidFill>
                  <a:srgbClr val="002060"/>
                </a:solidFill>
                <a:latin typeface="微软雅黑" panose="020B0503020204020204" pitchFamily="34" charset="-122"/>
                <a:ea typeface="微软雅黑" panose="020B0503020204020204" pitchFamily="34" charset="-122"/>
              </a:rPr>
              <a:t>e the network efficiently</a:t>
            </a:r>
            <a:endParaRPr kumimoji="0" lang="en-US" altLang="zh-CN" sz="18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800100" lvl="1" indent="-342900">
              <a:lnSpc>
                <a:spcPct val="120000"/>
              </a:lnSpc>
              <a:spcBef>
                <a:spcPts val="600"/>
              </a:spcBef>
              <a:buFont typeface="Wingdings" panose="05000000000000000000" pitchFamily="2" charset="2"/>
              <a:buChar char="p"/>
              <a:defRPr/>
            </a:pPr>
            <a:r>
              <a:rPr lang="en-US" altLang="zh-CN" dirty="0">
                <a:latin typeface="微软雅黑" panose="020B0503020204020204" pitchFamily="34" charset="-122"/>
                <a:ea typeface="微软雅黑" panose="020B0503020204020204" pitchFamily="34" charset="-122"/>
              </a:rPr>
              <a:t>Multi-task learning</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treat the optimization of each variable at each location as a task</a:t>
            </a:r>
          </a:p>
          <a:p>
            <a:pPr marL="800100" lvl="1" indent="-342900">
              <a:lnSpc>
                <a:spcPct val="120000"/>
              </a:lnSpc>
              <a:spcBef>
                <a:spcPts val="600"/>
              </a:spcBef>
              <a:buFont typeface="Wingdings" panose="05000000000000000000" pitchFamily="2" charset="2"/>
              <a:buChar char="p"/>
              <a:defRPr/>
            </a:pPr>
            <a:r>
              <a:rPr lang="en-US" altLang="zh-CN" dirty="0">
                <a:latin typeface="微软雅黑" panose="020B0503020204020204" pitchFamily="34" charset="-122"/>
                <a:ea typeface="微软雅黑" panose="020B0503020204020204" pitchFamily="34" charset="-122"/>
              </a:rPr>
              <a:t>Uncertainty loss: automatically generating the weights of each variable at each location based on the loss [1]</a:t>
            </a:r>
          </a:p>
        </p:txBody>
      </p:sp>
      <p:pic>
        <p:nvPicPr>
          <p:cNvPr id="2" name="图片 4">
            <a:extLst>
              <a:ext uri="{FF2B5EF4-FFF2-40B4-BE49-F238E27FC236}">
                <a16:creationId xmlns:a16="http://schemas.microsoft.com/office/drawing/2014/main" id="{525286AA-794B-F934-37AE-6650D8842F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9542"/>
          <a:stretch/>
        </p:blipFill>
        <p:spPr>
          <a:xfrm>
            <a:off x="1601882" y="2758874"/>
            <a:ext cx="6970255" cy="3195084"/>
          </a:xfrm>
          <a:prstGeom prst="rect">
            <a:avLst/>
          </a:prstGeom>
        </p:spPr>
      </p:pic>
      <p:pic>
        <p:nvPicPr>
          <p:cNvPr id="3" name="图片 4">
            <a:extLst>
              <a:ext uri="{FF2B5EF4-FFF2-40B4-BE49-F238E27FC236}">
                <a16:creationId xmlns:a16="http://schemas.microsoft.com/office/drawing/2014/main" id="{511AB979-E3C6-2EBD-1AB7-3A3090EFE6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89013" b="9542"/>
          <a:stretch/>
        </p:blipFill>
        <p:spPr>
          <a:xfrm>
            <a:off x="9377596" y="2758873"/>
            <a:ext cx="765856" cy="3195084"/>
          </a:xfrm>
          <a:prstGeom prst="rect">
            <a:avLst/>
          </a:prstGeom>
        </p:spPr>
      </p:pic>
      <p:cxnSp>
        <p:nvCxnSpPr>
          <p:cNvPr id="12" name="Straight Arrow Connector 11">
            <a:extLst>
              <a:ext uri="{FF2B5EF4-FFF2-40B4-BE49-F238E27FC236}">
                <a16:creationId xmlns:a16="http://schemas.microsoft.com/office/drawing/2014/main" id="{EE68A69B-D833-20A6-7097-7DB73D56C033}"/>
              </a:ext>
            </a:extLst>
          </p:cNvPr>
          <p:cNvCxnSpPr/>
          <p:nvPr/>
        </p:nvCxnSpPr>
        <p:spPr>
          <a:xfrm>
            <a:off x="8572137" y="2985470"/>
            <a:ext cx="805459"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5F1631E-4525-E623-52CA-DBA76EC55518}"/>
              </a:ext>
            </a:extLst>
          </p:cNvPr>
          <p:cNvCxnSpPr/>
          <p:nvPr/>
        </p:nvCxnSpPr>
        <p:spPr>
          <a:xfrm>
            <a:off x="8572136" y="3544270"/>
            <a:ext cx="805459"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FEE2676-553E-4D8E-495D-4995208676FB}"/>
              </a:ext>
            </a:extLst>
          </p:cNvPr>
          <p:cNvCxnSpPr/>
          <p:nvPr/>
        </p:nvCxnSpPr>
        <p:spPr>
          <a:xfrm>
            <a:off x="8572136" y="4103070"/>
            <a:ext cx="805459"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7F31C1B-0873-0093-5D3A-8A66554F27C2}"/>
              </a:ext>
            </a:extLst>
          </p:cNvPr>
          <p:cNvCxnSpPr/>
          <p:nvPr/>
        </p:nvCxnSpPr>
        <p:spPr>
          <a:xfrm>
            <a:off x="8572136" y="4611070"/>
            <a:ext cx="805459"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26DA4E4-52AF-34DD-D16B-871735832EA4}"/>
              </a:ext>
            </a:extLst>
          </p:cNvPr>
          <p:cNvCxnSpPr/>
          <p:nvPr/>
        </p:nvCxnSpPr>
        <p:spPr>
          <a:xfrm>
            <a:off x="8572136" y="5144470"/>
            <a:ext cx="805459"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25E2E77-E1E7-DD0E-7C35-99EF1D904102}"/>
              </a:ext>
            </a:extLst>
          </p:cNvPr>
          <p:cNvCxnSpPr/>
          <p:nvPr/>
        </p:nvCxnSpPr>
        <p:spPr>
          <a:xfrm>
            <a:off x="8572136" y="5677870"/>
            <a:ext cx="805459"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282E248-1C07-37A7-EFBF-39A14BEB0FC8}"/>
                  </a:ext>
                </a:extLst>
              </p:cNvPr>
              <p:cNvSpPr txBox="1"/>
              <p:nvPr/>
            </p:nvSpPr>
            <p:spPr>
              <a:xfrm>
                <a:off x="8716057" y="2641540"/>
                <a:ext cx="5148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N" b="1" i="1" smtClean="0">
                              <a:latin typeface="Cambria Math" panose="02040503050406030204" pitchFamily="18" charset="0"/>
                            </a:rPr>
                          </m:ctrlPr>
                        </m:sSubPr>
                        <m:e>
                          <m:r>
                            <a:rPr lang="en-CN" b="1" i="1" smtClean="0">
                              <a:latin typeface="Cambria Math" panose="02040503050406030204" pitchFamily="18" charset="0"/>
                              <a:ea typeface="Cambria Math" panose="02040503050406030204" pitchFamily="18" charset="0"/>
                            </a:rPr>
                            <m:t>𝜶</m:t>
                          </m:r>
                        </m:e>
                        <m:sub>
                          <m:r>
                            <a:rPr lang="en-US" altLang="zh-CN" b="1" i="1" smtClean="0">
                              <a:latin typeface="Cambria Math" panose="02040503050406030204" pitchFamily="18" charset="0"/>
                            </a:rPr>
                            <m:t>𝟏</m:t>
                          </m:r>
                        </m:sub>
                      </m:sSub>
                    </m:oMath>
                  </m:oMathPara>
                </a14:m>
                <a:endParaRPr lang="en-CN" b="1" dirty="0"/>
              </a:p>
            </p:txBody>
          </p:sp>
        </mc:Choice>
        <mc:Fallback xmlns="">
          <p:sp>
            <p:nvSpPr>
              <p:cNvPr id="18" name="TextBox 17">
                <a:extLst>
                  <a:ext uri="{FF2B5EF4-FFF2-40B4-BE49-F238E27FC236}">
                    <a16:creationId xmlns:a16="http://schemas.microsoft.com/office/drawing/2014/main" id="{D282E248-1C07-37A7-EFBF-39A14BEB0FC8}"/>
                  </a:ext>
                </a:extLst>
              </p:cNvPr>
              <p:cNvSpPr txBox="1">
                <a:spLocks noRot="1" noChangeAspect="1" noMove="1" noResize="1" noEditPoints="1" noAdjustHandles="1" noChangeArrowheads="1" noChangeShapeType="1" noTextEdit="1"/>
              </p:cNvSpPr>
              <p:nvPr/>
            </p:nvSpPr>
            <p:spPr>
              <a:xfrm>
                <a:off x="8716057" y="2641540"/>
                <a:ext cx="514820" cy="369332"/>
              </a:xfrm>
              <a:prstGeom prst="rect">
                <a:avLst/>
              </a:prstGeom>
              <a:blipFill>
                <a:blip r:embed="rId4"/>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D991466-196B-43D2-E629-E03C03DCDBB0}"/>
                  </a:ext>
                </a:extLst>
              </p:cNvPr>
              <p:cNvSpPr txBox="1"/>
              <p:nvPr/>
            </p:nvSpPr>
            <p:spPr>
              <a:xfrm>
                <a:off x="8716057" y="3200339"/>
                <a:ext cx="5148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N" b="1" i="1" smtClean="0">
                              <a:latin typeface="Cambria Math" panose="02040503050406030204" pitchFamily="18" charset="0"/>
                            </a:rPr>
                          </m:ctrlPr>
                        </m:sSubPr>
                        <m:e>
                          <m:r>
                            <a:rPr lang="en-CN" b="1" i="1" smtClean="0">
                              <a:latin typeface="Cambria Math" panose="02040503050406030204" pitchFamily="18" charset="0"/>
                              <a:ea typeface="Cambria Math" panose="02040503050406030204" pitchFamily="18" charset="0"/>
                            </a:rPr>
                            <m:t>𝜶</m:t>
                          </m:r>
                        </m:e>
                        <m:sub>
                          <m:r>
                            <a:rPr lang="en-US" altLang="zh-CN" b="1" i="1" smtClean="0">
                              <a:latin typeface="Cambria Math" panose="02040503050406030204" pitchFamily="18" charset="0"/>
                            </a:rPr>
                            <m:t>𝟐</m:t>
                          </m:r>
                        </m:sub>
                      </m:sSub>
                    </m:oMath>
                  </m:oMathPara>
                </a14:m>
                <a:endParaRPr lang="en-CN" b="1" dirty="0"/>
              </a:p>
            </p:txBody>
          </p:sp>
        </mc:Choice>
        <mc:Fallback xmlns="">
          <p:sp>
            <p:nvSpPr>
              <p:cNvPr id="19" name="TextBox 18">
                <a:extLst>
                  <a:ext uri="{FF2B5EF4-FFF2-40B4-BE49-F238E27FC236}">
                    <a16:creationId xmlns:a16="http://schemas.microsoft.com/office/drawing/2014/main" id="{4D991466-196B-43D2-E629-E03C03DCDBB0}"/>
                  </a:ext>
                </a:extLst>
              </p:cNvPr>
              <p:cNvSpPr txBox="1">
                <a:spLocks noRot="1" noChangeAspect="1" noMove="1" noResize="1" noEditPoints="1" noAdjustHandles="1" noChangeArrowheads="1" noChangeShapeType="1" noTextEdit="1"/>
              </p:cNvSpPr>
              <p:nvPr/>
            </p:nvSpPr>
            <p:spPr>
              <a:xfrm>
                <a:off x="8716057" y="3200339"/>
                <a:ext cx="514820" cy="369332"/>
              </a:xfrm>
              <a:prstGeom prst="rect">
                <a:avLst/>
              </a:prstGeom>
              <a:blipFill>
                <a:blip r:embed="rId5"/>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6E15FB3-3B20-6566-6E21-A46D7EECB840}"/>
                  </a:ext>
                </a:extLst>
              </p:cNvPr>
              <p:cNvSpPr txBox="1"/>
              <p:nvPr/>
            </p:nvSpPr>
            <p:spPr>
              <a:xfrm>
                <a:off x="8730095" y="3759138"/>
                <a:ext cx="5148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N" b="1" i="1" smtClean="0">
                              <a:latin typeface="Cambria Math" panose="02040503050406030204" pitchFamily="18" charset="0"/>
                            </a:rPr>
                          </m:ctrlPr>
                        </m:sSubPr>
                        <m:e>
                          <m:r>
                            <a:rPr lang="en-CN" b="1" i="1" smtClean="0">
                              <a:latin typeface="Cambria Math" panose="02040503050406030204" pitchFamily="18" charset="0"/>
                              <a:ea typeface="Cambria Math" panose="02040503050406030204" pitchFamily="18" charset="0"/>
                            </a:rPr>
                            <m:t>𝜶</m:t>
                          </m:r>
                        </m:e>
                        <m:sub>
                          <m:r>
                            <a:rPr lang="en-US" altLang="zh-CN" b="1" i="1" smtClean="0">
                              <a:latin typeface="Cambria Math" panose="02040503050406030204" pitchFamily="18" charset="0"/>
                            </a:rPr>
                            <m:t>𝟑</m:t>
                          </m:r>
                        </m:sub>
                      </m:sSub>
                    </m:oMath>
                  </m:oMathPara>
                </a14:m>
                <a:endParaRPr lang="en-CN" b="1" dirty="0"/>
              </a:p>
            </p:txBody>
          </p:sp>
        </mc:Choice>
        <mc:Fallback xmlns="">
          <p:sp>
            <p:nvSpPr>
              <p:cNvPr id="20" name="TextBox 19">
                <a:extLst>
                  <a:ext uri="{FF2B5EF4-FFF2-40B4-BE49-F238E27FC236}">
                    <a16:creationId xmlns:a16="http://schemas.microsoft.com/office/drawing/2014/main" id="{86E15FB3-3B20-6566-6E21-A46D7EECB840}"/>
                  </a:ext>
                </a:extLst>
              </p:cNvPr>
              <p:cNvSpPr txBox="1">
                <a:spLocks noRot="1" noChangeAspect="1" noMove="1" noResize="1" noEditPoints="1" noAdjustHandles="1" noChangeArrowheads="1" noChangeShapeType="1" noTextEdit="1"/>
              </p:cNvSpPr>
              <p:nvPr/>
            </p:nvSpPr>
            <p:spPr>
              <a:xfrm>
                <a:off x="8730095" y="3759138"/>
                <a:ext cx="514820" cy="369332"/>
              </a:xfrm>
              <a:prstGeom prst="rect">
                <a:avLst/>
              </a:prstGeom>
              <a:blipFill>
                <a:blip r:embed="rId6"/>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FAA75CF-9EC1-8500-0ED9-A2DBF2265BA9}"/>
                  </a:ext>
                </a:extLst>
              </p:cNvPr>
              <p:cNvSpPr txBox="1"/>
              <p:nvPr/>
            </p:nvSpPr>
            <p:spPr>
              <a:xfrm>
                <a:off x="8716057" y="4262337"/>
                <a:ext cx="5148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N" b="1" i="1" smtClean="0">
                              <a:latin typeface="Cambria Math" panose="02040503050406030204" pitchFamily="18" charset="0"/>
                            </a:rPr>
                          </m:ctrlPr>
                        </m:sSubPr>
                        <m:e>
                          <m:r>
                            <a:rPr lang="en-CN" b="1" i="1" smtClean="0">
                              <a:latin typeface="Cambria Math" panose="02040503050406030204" pitchFamily="18" charset="0"/>
                              <a:ea typeface="Cambria Math" panose="02040503050406030204" pitchFamily="18" charset="0"/>
                            </a:rPr>
                            <m:t>𝜶</m:t>
                          </m:r>
                        </m:e>
                        <m:sub>
                          <m:r>
                            <a:rPr lang="en-US" altLang="zh-CN" b="1" i="1" smtClean="0">
                              <a:latin typeface="Cambria Math" panose="02040503050406030204" pitchFamily="18" charset="0"/>
                            </a:rPr>
                            <m:t>𝟒</m:t>
                          </m:r>
                        </m:sub>
                      </m:sSub>
                    </m:oMath>
                  </m:oMathPara>
                </a14:m>
                <a:endParaRPr lang="en-CN" b="1" dirty="0"/>
              </a:p>
            </p:txBody>
          </p:sp>
        </mc:Choice>
        <mc:Fallback xmlns="">
          <p:sp>
            <p:nvSpPr>
              <p:cNvPr id="21" name="TextBox 20">
                <a:extLst>
                  <a:ext uri="{FF2B5EF4-FFF2-40B4-BE49-F238E27FC236}">
                    <a16:creationId xmlns:a16="http://schemas.microsoft.com/office/drawing/2014/main" id="{1FAA75CF-9EC1-8500-0ED9-A2DBF2265BA9}"/>
                  </a:ext>
                </a:extLst>
              </p:cNvPr>
              <p:cNvSpPr txBox="1">
                <a:spLocks noRot="1" noChangeAspect="1" noMove="1" noResize="1" noEditPoints="1" noAdjustHandles="1" noChangeArrowheads="1" noChangeShapeType="1" noTextEdit="1"/>
              </p:cNvSpPr>
              <p:nvPr/>
            </p:nvSpPr>
            <p:spPr>
              <a:xfrm>
                <a:off x="8716057" y="4262337"/>
                <a:ext cx="514820" cy="369332"/>
              </a:xfrm>
              <a:prstGeom prst="rect">
                <a:avLst/>
              </a:prstGeom>
              <a:blipFill>
                <a:blip r:embed="rId7"/>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FCC6E08-CB33-9EB6-1E3A-1BD86DCFBDA9}"/>
                  </a:ext>
                </a:extLst>
              </p:cNvPr>
              <p:cNvSpPr txBox="1"/>
              <p:nvPr/>
            </p:nvSpPr>
            <p:spPr>
              <a:xfrm>
                <a:off x="8716057" y="4790935"/>
                <a:ext cx="5148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N" b="1" i="1" smtClean="0">
                              <a:latin typeface="Cambria Math" panose="02040503050406030204" pitchFamily="18" charset="0"/>
                            </a:rPr>
                          </m:ctrlPr>
                        </m:sSubPr>
                        <m:e>
                          <m:r>
                            <a:rPr lang="en-CN" b="1" i="1" smtClean="0">
                              <a:latin typeface="Cambria Math" panose="02040503050406030204" pitchFamily="18" charset="0"/>
                              <a:ea typeface="Cambria Math" panose="02040503050406030204" pitchFamily="18" charset="0"/>
                            </a:rPr>
                            <m:t>𝜶</m:t>
                          </m:r>
                        </m:e>
                        <m:sub>
                          <m:r>
                            <a:rPr lang="en-US" altLang="zh-CN" b="1" i="1" smtClean="0">
                              <a:latin typeface="Cambria Math" panose="02040503050406030204" pitchFamily="18" charset="0"/>
                            </a:rPr>
                            <m:t>𝟓</m:t>
                          </m:r>
                        </m:sub>
                      </m:sSub>
                    </m:oMath>
                  </m:oMathPara>
                </a14:m>
                <a:endParaRPr lang="en-CN" b="1" dirty="0"/>
              </a:p>
            </p:txBody>
          </p:sp>
        </mc:Choice>
        <mc:Fallback xmlns="">
          <p:sp>
            <p:nvSpPr>
              <p:cNvPr id="22" name="TextBox 21">
                <a:extLst>
                  <a:ext uri="{FF2B5EF4-FFF2-40B4-BE49-F238E27FC236}">
                    <a16:creationId xmlns:a16="http://schemas.microsoft.com/office/drawing/2014/main" id="{FFCC6E08-CB33-9EB6-1E3A-1BD86DCFBDA9}"/>
                  </a:ext>
                </a:extLst>
              </p:cNvPr>
              <p:cNvSpPr txBox="1">
                <a:spLocks noRot="1" noChangeAspect="1" noMove="1" noResize="1" noEditPoints="1" noAdjustHandles="1" noChangeArrowheads="1" noChangeShapeType="1" noTextEdit="1"/>
              </p:cNvSpPr>
              <p:nvPr/>
            </p:nvSpPr>
            <p:spPr>
              <a:xfrm>
                <a:off x="8716057" y="4790935"/>
                <a:ext cx="514820" cy="369332"/>
              </a:xfrm>
              <a:prstGeom prst="rect">
                <a:avLst/>
              </a:prstGeom>
              <a:blipFill>
                <a:blip r:embed="rId8"/>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7E510F6-ACC7-B1C4-C6C8-F0B8D9C77F20}"/>
                  </a:ext>
                </a:extLst>
              </p:cNvPr>
              <p:cNvSpPr txBox="1"/>
              <p:nvPr/>
            </p:nvSpPr>
            <p:spPr>
              <a:xfrm>
                <a:off x="8716057" y="5313340"/>
                <a:ext cx="5148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N" b="1" i="1" smtClean="0">
                              <a:latin typeface="Cambria Math" panose="02040503050406030204" pitchFamily="18" charset="0"/>
                            </a:rPr>
                          </m:ctrlPr>
                        </m:sSubPr>
                        <m:e>
                          <m:r>
                            <a:rPr lang="en-CN" b="1" i="1" smtClean="0">
                              <a:latin typeface="Cambria Math" panose="02040503050406030204" pitchFamily="18" charset="0"/>
                              <a:ea typeface="Cambria Math" panose="02040503050406030204" pitchFamily="18" charset="0"/>
                            </a:rPr>
                            <m:t>𝜶</m:t>
                          </m:r>
                        </m:e>
                        <m:sub>
                          <m:r>
                            <a:rPr lang="en-US" altLang="zh-CN" b="1" i="1" smtClean="0">
                              <a:latin typeface="Cambria Math" panose="02040503050406030204" pitchFamily="18" charset="0"/>
                            </a:rPr>
                            <m:t>𝟔</m:t>
                          </m:r>
                        </m:sub>
                      </m:sSub>
                    </m:oMath>
                  </m:oMathPara>
                </a14:m>
                <a:endParaRPr lang="en-CN" b="1" dirty="0"/>
              </a:p>
            </p:txBody>
          </p:sp>
        </mc:Choice>
        <mc:Fallback xmlns="">
          <p:sp>
            <p:nvSpPr>
              <p:cNvPr id="23" name="TextBox 22">
                <a:extLst>
                  <a:ext uri="{FF2B5EF4-FFF2-40B4-BE49-F238E27FC236}">
                    <a16:creationId xmlns:a16="http://schemas.microsoft.com/office/drawing/2014/main" id="{D7E510F6-ACC7-B1C4-C6C8-F0B8D9C77F20}"/>
                  </a:ext>
                </a:extLst>
              </p:cNvPr>
              <p:cNvSpPr txBox="1">
                <a:spLocks noRot="1" noChangeAspect="1" noMove="1" noResize="1" noEditPoints="1" noAdjustHandles="1" noChangeArrowheads="1" noChangeShapeType="1" noTextEdit="1"/>
              </p:cNvSpPr>
              <p:nvPr/>
            </p:nvSpPr>
            <p:spPr>
              <a:xfrm>
                <a:off x="8716057" y="5313340"/>
                <a:ext cx="514820" cy="369332"/>
              </a:xfrm>
              <a:prstGeom prst="rect">
                <a:avLst/>
              </a:prstGeom>
              <a:blipFill>
                <a:blip r:embed="rId9"/>
                <a:stretch>
                  <a:fillRect/>
                </a:stretch>
              </a:blipFill>
            </p:spPr>
            <p:txBody>
              <a:bodyPr/>
              <a:lstStyle/>
              <a:p>
                <a:r>
                  <a:rPr lang="en-CN">
                    <a:noFill/>
                  </a:rPr>
                  <a:t> </a:t>
                </a:r>
              </a:p>
            </p:txBody>
          </p:sp>
        </mc:Fallback>
      </mc:AlternateContent>
      <p:sp>
        <p:nvSpPr>
          <p:cNvPr id="24" name="文本占位符 23">
            <a:extLst>
              <a:ext uri="{FF2B5EF4-FFF2-40B4-BE49-F238E27FC236}">
                <a16:creationId xmlns:a16="http://schemas.microsoft.com/office/drawing/2014/main" id="{3299AAB8-967B-D54A-5478-90492C36A522}"/>
              </a:ext>
            </a:extLst>
          </p:cNvPr>
          <p:cNvSpPr>
            <a:spLocks noGrp="1"/>
          </p:cNvSpPr>
          <p:nvPr>
            <p:ph type="body" sz="quarter" idx="11"/>
          </p:nvPr>
        </p:nvSpPr>
        <p:spPr>
          <a:xfrm>
            <a:off x="371475" y="164338"/>
            <a:ext cx="7729537" cy="500533"/>
          </a:xfrm>
        </p:spPr>
        <p:txBody>
          <a:bodyPr>
            <a:normAutofit lnSpcReduction="10000"/>
          </a:bodyPr>
          <a:lstStyle/>
          <a:p>
            <a:r>
              <a:rPr lang="en-US" altLang="zh-CN" sz="3000" dirty="0">
                <a:latin typeface="Rockwell" panose="02060603020205020403" pitchFamily="18" charset="77"/>
              </a:rPr>
              <a:t>Network optimization</a:t>
            </a:r>
            <a:endParaRPr lang="zh-CN" altLang="en-US" sz="3000" dirty="0">
              <a:latin typeface="Rockwell" panose="02060603020205020403" pitchFamily="18" charset="77"/>
            </a:endParaRPr>
          </a:p>
        </p:txBody>
      </p:sp>
      <p:sp>
        <p:nvSpPr>
          <p:cNvPr id="4" name="TextBox 3">
            <a:extLst>
              <a:ext uri="{FF2B5EF4-FFF2-40B4-BE49-F238E27FC236}">
                <a16:creationId xmlns:a16="http://schemas.microsoft.com/office/drawing/2014/main" id="{07E1F69B-DAFB-850E-DE50-E53B7E5FE9C9}"/>
              </a:ext>
            </a:extLst>
          </p:cNvPr>
          <p:cNvSpPr txBox="1"/>
          <p:nvPr/>
        </p:nvSpPr>
        <p:spPr>
          <a:xfrm>
            <a:off x="552450" y="6362428"/>
            <a:ext cx="11087100" cy="461665"/>
          </a:xfrm>
          <a:prstGeom prst="rect">
            <a:avLst/>
          </a:prstGeom>
          <a:noFill/>
        </p:spPr>
        <p:txBody>
          <a:bodyPr wrap="square" rtlCol="0">
            <a:spAutoFit/>
          </a:bodyPr>
          <a:lstStyle/>
          <a:p>
            <a:r>
              <a:rPr lang="en-US" sz="1200" b="0" i="0" dirty="0">
                <a:solidFill>
                  <a:srgbClr val="222222"/>
                </a:solidFill>
                <a:effectLst/>
                <a:latin typeface="Arial" panose="020B0604020202020204" pitchFamily="34" charset="0"/>
              </a:rPr>
              <a:t>[1] Kendall, A., Gal, Y. and </a:t>
            </a:r>
            <a:r>
              <a:rPr lang="en-US" sz="1200" b="0" i="0" dirty="0" err="1">
                <a:solidFill>
                  <a:srgbClr val="222222"/>
                </a:solidFill>
                <a:effectLst/>
                <a:latin typeface="Arial" panose="020B0604020202020204" pitchFamily="34" charset="0"/>
              </a:rPr>
              <a:t>Cipolla</a:t>
            </a:r>
            <a:r>
              <a:rPr lang="en-US" sz="1200" b="0" i="0" dirty="0">
                <a:solidFill>
                  <a:srgbClr val="222222"/>
                </a:solidFill>
                <a:effectLst/>
                <a:latin typeface="Arial" panose="020B0604020202020204" pitchFamily="34" charset="0"/>
              </a:rPr>
              <a:t>, R., 2018. Multi-task learning using uncertainty to weigh losses for scene geometry and semantics. In </a:t>
            </a:r>
            <a:r>
              <a:rPr lang="en-US" sz="1200" b="0" i="1" dirty="0">
                <a:solidFill>
                  <a:srgbClr val="222222"/>
                </a:solidFill>
                <a:effectLst/>
                <a:latin typeface="Arial" panose="020B0604020202020204" pitchFamily="34" charset="0"/>
              </a:rPr>
              <a:t>Proceedings of the IEEE conference on computer vision and pattern recognition</a:t>
            </a:r>
            <a:r>
              <a:rPr lang="en-US" sz="1200" b="0" i="0" dirty="0">
                <a:solidFill>
                  <a:srgbClr val="222222"/>
                </a:solidFill>
                <a:effectLst/>
                <a:latin typeface="Arial" panose="020B0604020202020204" pitchFamily="34" charset="0"/>
              </a:rPr>
              <a:t> (pp. 7482-7491).</a:t>
            </a:r>
            <a:endParaRPr lang="en-CN" sz="1200" dirty="0"/>
          </a:p>
        </p:txBody>
      </p:sp>
    </p:spTree>
    <p:extLst>
      <p:ext uri="{BB962C8B-B14F-4D97-AF65-F5344CB8AC3E}">
        <p14:creationId xmlns:p14="http://schemas.microsoft.com/office/powerpoint/2010/main" val="14820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9ECD37-ABD3-8FA1-9771-CD5FE3A54929}"/>
              </a:ext>
            </a:extLst>
          </p:cNvPr>
          <p:cNvSpPr>
            <a:spLocks noGrp="1"/>
          </p:cNvSpPr>
          <p:nvPr>
            <p:ph type="body" sz="quarter" idx="11"/>
          </p:nvPr>
        </p:nvSpPr>
        <p:spPr>
          <a:xfrm>
            <a:off x="649287" y="164338"/>
            <a:ext cx="7222503" cy="500533"/>
          </a:xfrm>
        </p:spPr>
        <p:txBody>
          <a:bodyPr/>
          <a:lstStyle/>
          <a:p>
            <a:r>
              <a:rPr lang="en-CN" sz="3000" dirty="0">
                <a:latin typeface="Rockwell" panose="02060603020205020403" pitchFamily="18" charset="77"/>
              </a:rPr>
              <a:t>How to achieve long-lead forecasting</a:t>
            </a:r>
          </a:p>
        </p:txBody>
      </p:sp>
      <p:pic>
        <p:nvPicPr>
          <p:cNvPr id="7" name="Picture 6" descr="Diagram&#10;&#10;Description automatically generated">
            <a:extLst>
              <a:ext uri="{FF2B5EF4-FFF2-40B4-BE49-F238E27FC236}">
                <a16:creationId xmlns:a16="http://schemas.microsoft.com/office/drawing/2014/main" id="{03C8A69E-1ACF-79C0-C887-348370F7FCEE}"/>
              </a:ext>
            </a:extLst>
          </p:cNvPr>
          <p:cNvPicPr>
            <a:picLocks noChangeAspect="1"/>
          </p:cNvPicPr>
          <p:nvPr/>
        </p:nvPicPr>
        <p:blipFill>
          <a:blip r:embed="rId3"/>
          <a:stretch>
            <a:fillRect/>
          </a:stretch>
        </p:blipFill>
        <p:spPr>
          <a:xfrm>
            <a:off x="3811218" y="1562835"/>
            <a:ext cx="4311701" cy="1871398"/>
          </a:xfrm>
          <a:prstGeom prst="rect">
            <a:avLst/>
          </a:prstGeom>
        </p:spPr>
      </p:pic>
      <p:sp>
        <p:nvSpPr>
          <p:cNvPr id="8" name="TextBox 7">
            <a:extLst>
              <a:ext uri="{FF2B5EF4-FFF2-40B4-BE49-F238E27FC236}">
                <a16:creationId xmlns:a16="http://schemas.microsoft.com/office/drawing/2014/main" id="{05283205-989A-B485-A7B7-29162AC0167F}"/>
              </a:ext>
            </a:extLst>
          </p:cNvPr>
          <p:cNvSpPr txBox="1"/>
          <p:nvPr/>
        </p:nvSpPr>
        <p:spPr>
          <a:xfrm>
            <a:off x="649287" y="1059748"/>
            <a:ext cx="7250383" cy="400110"/>
          </a:xfrm>
          <a:prstGeom prst="rect">
            <a:avLst/>
          </a:prstGeom>
          <a:noFill/>
        </p:spPr>
        <p:txBody>
          <a:bodyPr wrap="none" rtlCol="0">
            <a:spAutoFit/>
          </a:bodyPr>
          <a:lstStyle/>
          <a:p>
            <a:pPr marL="342900" indent="-342900">
              <a:buFont typeface="Arial" panose="020B0604020202020204" pitchFamily="34" charset="0"/>
              <a:buChar char="•"/>
            </a:pPr>
            <a:r>
              <a:rPr lang="en-CN" sz="2000" b="1" dirty="0">
                <a:latin typeface="Didot" panose="02000503000000020003" pitchFamily="2" charset="-79"/>
                <a:cs typeface="Didot" panose="02000503000000020003" pitchFamily="2" charset="-79"/>
              </a:rPr>
              <a:t>AutoRegressive Finetuning: FourCastNet and GraphCast</a:t>
            </a:r>
          </a:p>
        </p:txBody>
      </p:sp>
      <p:pic>
        <p:nvPicPr>
          <p:cNvPr id="10" name="Picture 9" descr="Diagram&#10;&#10;Description automatically generated">
            <a:extLst>
              <a:ext uri="{FF2B5EF4-FFF2-40B4-BE49-F238E27FC236}">
                <a16:creationId xmlns:a16="http://schemas.microsoft.com/office/drawing/2014/main" id="{959A00AE-400F-9BCB-118B-ACB9F873CF02}"/>
              </a:ext>
            </a:extLst>
          </p:cNvPr>
          <p:cNvPicPr>
            <a:picLocks noChangeAspect="1"/>
          </p:cNvPicPr>
          <p:nvPr/>
        </p:nvPicPr>
        <p:blipFill>
          <a:blip r:embed="rId4"/>
          <a:stretch>
            <a:fillRect/>
          </a:stretch>
        </p:blipFill>
        <p:spPr>
          <a:xfrm>
            <a:off x="1329690" y="4572874"/>
            <a:ext cx="9277350" cy="1848622"/>
          </a:xfrm>
          <a:prstGeom prst="rect">
            <a:avLst/>
          </a:prstGeom>
        </p:spPr>
      </p:pic>
      <p:sp>
        <p:nvSpPr>
          <p:cNvPr id="11" name="TextBox 10">
            <a:extLst>
              <a:ext uri="{FF2B5EF4-FFF2-40B4-BE49-F238E27FC236}">
                <a16:creationId xmlns:a16="http://schemas.microsoft.com/office/drawing/2014/main" id="{78D67678-AF95-2357-A129-A121EF67135D}"/>
              </a:ext>
            </a:extLst>
          </p:cNvPr>
          <p:cNvSpPr txBox="1"/>
          <p:nvPr/>
        </p:nvSpPr>
        <p:spPr>
          <a:xfrm>
            <a:off x="673105" y="3806334"/>
            <a:ext cx="5049459" cy="400110"/>
          </a:xfrm>
          <a:prstGeom prst="rect">
            <a:avLst/>
          </a:prstGeom>
          <a:noFill/>
        </p:spPr>
        <p:txBody>
          <a:bodyPr wrap="none" rtlCol="0">
            <a:spAutoFit/>
          </a:bodyPr>
          <a:lstStyle/>
          <a:p>
            <a:pPr marL="342900" indent="-342900">
              <a:buFont typeface="Arial" panose="020B0604020202020204" pitchFamily="34" charset="0"/>
              <a:buChar char="•"/>
            </a:pPr>
            <a:r>
              <a:rPr lang="en-CN" sz="2000" b="1" dirty="0">
                <a:latin typeface="Didot" panose="02000503000000020003" pitchFamily="2" charset="-79"/>
                <a:cs typeface="Didot" panose="02000503000000020003" pitchFamily="2" charset="-79"/>
              </a:rPr>
              <a:t>Training with larger time steps: Pangu</a:t>
            </a:r>
          </a:p>
        </p:txBody>
      </p:sp>
    </p:spTree>
    <p:extLst>
      <p:ext uri="{BB962C8B-B14F-4D97-AF65-F5344CB8AC3E}">
        <p14:creationId xmlns:p14="http://schemas.microsoft.com/office/powerpoint/2010/main" val="1401473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9ECD37-ABD3-8FA1-9771-CD5FE3A54929}"/>
              </a:ext>
            </a:extLst>
          </p:cNvPr>
          <p:cNvSpPr>
            <a:spLocks noGrp="1"/>
          </p:cNvSpPr>
          <p:nvPr>
            <p:ph type="body" sz="quarter" idx="11"/>
          </p:nvPr>
        </p:nvSpPr>
        <p:spPr>
          <a:xfrm>
            <a:off x="649287" y="164338"/>
            <a:ext cx="8295930" cy="500533"/>
          </a:xfrm>
        </p:spPr>
        <p:txBody>
          <a:bodyPr/>
          <a:lstStyle/>
          <a:p>
            <a:r>
              <a:rPr lang="en-CN" sz="3000" dirty="0">
                <a:latin typeface="Rockwell" panose="02060603020205020403" pitchFamily="18" charset="77"/>
              </a:rPr>
              <a:t>How to achieve long-lead forecasting</a:t>
            </a:r>
          </a:p>
        </p:txBody>
      </p:sp>
      <p:sp>
        <p:nvSpPr>
          <p:cNvPr id="6" name="Google Shape;34;p8">
            <a:extLst>
              <a:ext uri="{FF2B5EF4-FFF2-40B4-BE49-F238E27FC236}">
                <a16:creationId xmlns:a16="http://schemas.microsoft.com/office/drawing/2014/main" id="{8A2E77D9-634E-EA7F-BF09-CD0A8EA2C5B5}"/>
              </a:ext>
            </a:extLst>
          </p:cNvPr>
          <p:cNvSpPr/>
          <p:nvPr/>
        </p:nvSpPr>
        <p:spPr>
          <a:xfrm>
            <a:off x="322319" y="926069"/>
            <a:ext cx="11547362" cy="1725740"/>
          </a:xfrm>
          <a:prstGeom prst="rect">
            <a:avLst/>
          </a:prstGeom>
          <a:noFill/>
          <a:ln>
            <a:noFill/>
          </a:ln>
        </p:spPr>
        <p:txBody>
          <a:bodyPr spcFirstLastPara="1" wrap="square" lIns="121868" tIns="60917" rIns="121868" bIns="60917" anchor="t" anchorCtr="0">
            <a:noAutofit/>
          </a:bodyPr>
          <a:lstStyle/>
          <a:p>
            <a:pPr marL="342900" marR="0" lvl="0" indent="-342900" algn="l" defTabSz="914400" rtl="0" eaLnBrk="1" fontAlgn="auto" latinLnBrk="0" hangingPunct="1">
              <a:lnSpc>
                <a:spcPct val="120000"/>
              </a:lnSpc>
              <a:spcBef>
                <a:spcPts val="600"/>
              </a:spcBef>
              <a:spcAft>
                <a:spcPts val="0"/>
              </a:spcAft>
              <a:buClrTx/>
              <a:buSzTx/>
              <a:buFont typeface="Wingdings" panose="05000000000000000000" pitchFamily="2" charset="2"/>
              <a:buChar char="p"/>
              <a:tabLst/>
              <a:defRPr/>
            </a:pPr>
            <a:r>
              <a:rPr kumimoji="0" lang="en-US" altLang="zh-CN" sz="1800" b="1" i="0" u="none" strike="noStrike" kern="1200" cap="none" spc="0" normalizeH="0" baseline="0" noProof="0" dirty="0">
                <a:ln>
                  <a:noFill/>
                </a:ln>
                <a:effectLst/>
                <a:uLnTx/>
                <a:uFillTx/>
                <a:latin typeface="Rockwell" panose="02060603020205020403" pitchFamily="18" charset="77"/>
                <a:ea typeface="微软雅黑" panose="020B0503020204020204" pitchFamily="34" charset="-122"/>
              </a:rPr>
              <a:t>How to achieve long-lead forecasting</a:t>
            </a:r>
          </a:p>
          <a:p>
            <a:pPr marL="800100" lvl="1" indent="-342900">
              <a:lnSpc>
                <a:spcPct val="120000"/>
              </a:lnSpc>
              <a:spcBef>
                <a:spcPts val="600"/>
              </a:spcBef>
              <a:buFont typeface="Wingdings" panose="05000000000000000000" pitchFamily="2" charset="2"/>
              <a:buChar char="p"/>
              <a:defRPr/>
            </a:pPr>
            <a:r>
              <a:rPr lang="en-US" altLang="zh-CN" dirty="0" err="1">
                <a:latin typeface="Rockwell" panose="02060603020205020403" pitchFamily="18" charset="77"/>
                <a:ea typeface="微软雅黑" panose="020B0503020204020204" pitchFamily="34" charset="-122"/>
              </a:rPr>
              <a:t>FourCastNet</a:t>
            </a:r>
            <a:r>
              <a:rPr lang="en-US" altLang="zh-CN" dirty="0">
                <a:latin typeface="Rockwell" panose="02060603020205020403" pitchFamily="18" charset="77"/>
                <a:ea typeface="微软雅黑" panose="020B0503020204020204" pitchFamily="34" charset="-122"/>
              </a:rPr>
              <a:t> and </a:t>
            </a:r>
            <a:r>
              <a:rPr lang="en-US" altLang="zh-CN" dirty="0" err="1">
                <a:latin typeface="Rockwell" panose="02060603020205020403" pitchFamily="18" charset="77"/>
                <a:ea typeface="微软雅黑" panose="020B0503020204020204" pitchFamily="34" charset="-122"/>
              </a:rPr>
              <a:t>GraphCast</a:t>
            </a:r>
            <a:r>
              <a:rPr lang="en-US" altLang="zh-CN" dirty="0">
                <a:latin typeface="Rockwell" panose="02060603020205020403" pitchFamily="18" charset="77"/>
                <a:ea typeface="微软雅黑" panose="020B0503020204020204" pitchFamily="34" charset="-122"/>
              </a:rPr>
              <a:t>: Autoregressive finetuning</a:t>
            </a:r>
          </a:p>
          <a:p>
            <a:pPr marL="800100" lvl="1" indent="-342900">
              <a:lnSpc>
                <a:spcPct val="120000"/>
              </a:lnSpc>
              <a:spcBef>
                <a:spcPts val="600"/>
              </a:spcBef>
              <a:buFont typeface="Wingdings" panose="05000000000000000000" pitchFamily="2" charset="2"/>
              <a:buChar char="p"/>
              <a:defRPr/>
            </a:pPr>
            <a:r>
              <a:rPr lang="en-US" altLang="zh-CN" dirty="0" err="1">
                <a:latin typeface="Rockwell" panose="02060603020205020403" pitchFamily="18" charset="77"/>
                <a:ea typeface="微软雅黑" panose="020B0503020204020204" pitchFamily="34" charset="-122"/>
              </a:rPr>
              <a:t>Pangu</a:t>
            </a:r>
            <a:r>
              <a:rPr lang="en-US" altLang="zh-CN" dirty="0">
                <a:latin typeface="Rockwell" panose="02060603020205020403" pitchFamily="18" charset="77"/>
                <a:ea typeface="微软雅黑" panose="020B0503020204020204" pitchFamily="34" charset="-122"/>
              </a:rPr>
              <a:t>: Training with Larger time steps</a:t>
            </a:r>
          </a:p>
          <a:p>
            <a:pPr marL="800100" lvl="1" indent="-342900">
              <a:lnSpc>
                <a:spcPct val="120000"/>
              </a:lnSpc>
              <a:spcBef>
                <a:spcPts val="600"/>
              </a:spcBef>
              <a:buFont typeface="Wingdings" panose="05000000000000000000" pitchFamily="2" charset="2"/>
              <a:buChar char="p"/>
              <a:defRPr/>
            </a:pPr>
            <a:r>
              <a:rPr lang="en-US" altLang="zh-CN" dirty="0" err="1">
                <a:solidFill>
                  <a:srgbClr val="FF0000"/>
                </a:solidFill>
                <a:latin typeface="Rockwell" panose="02060603020205020403" pitchFamily="18" charset="77"/>
                <a:ea typeface="微软雅黑" panose="020B0503020204020204" pitchFamily="34" charset="-122"/>
              </a:rPr>
              <a:t>FengWu</a:t>
            </a:r>
            <a:r>
              <a:rPr lang="en-US" altLang="zh-CN" dirty="0">
                <a:solidFill>
                  <a:srgbClr val="FF0000"/>
                </a:solidFill>
                <a:latin typeface="Rockwell" panose="02060603020205020403" pitchFamily="18" charset="77"/>
                <a:ea typeface="微软雅黑" panose="020B0503020204020204" pitchFamily="34" charset="-122"/>
              </a:rPr>
              <a:t>: Replay buffer mechanism</a:t>
            </a:r>
          </a:p>
          <a:p>
            <a:pPr marL="1257300" lvl="2" indent="-342900">
              <a:lnSpc>
                <a:spcPct val="120000"/>
              </a:lnSpc>
              <a:spcBef>
                <a:spcPts val="600"/>
              </a:spcBef>
              <a:buFont typeface="Wingdings" panose="05000000000000000000" pitchFamily="2" charset="2"/>
              <a:buChar char="p"/>
              <a:defRPr/>
            </a:pPr>
            <a:r>
              <a:rPr lang="en-US" altLang="zh-CN" dirty="0">
                <a:latin typeface="Rockwell" panose="02060603020205020403" pitchFamily="18" charset="77"/>
                <a:ea typeface="微软雅黑" panose="020B0503020204020204" pitchFamily="34" charset="-122"/>
              </a:rPr>
              <a:t>The training of deep learning involves optimizing the network for a large number of iterations with the data sampled from the dataset</a:t>
            </a:r>
          </a:p>
          <a:p>
            <a:pPr marL="1257300" lvl="2" indent="-342900">
              <a:lnSpc>
                <a:spcPct val="120000"/>
              </a:lnSpc>
              <a:spcBef>
                <a:spcPts val="600"/>
              </a:spcBef>
              <a:buFont typeface="Wingdings" panose="05000000000000000000" pitchFamily="2" charset="2"/>
              <a:buChar char="p"/>
              <a:defRPr/>
            </a:pPr>
            <a:r>
              <a:rPr lang="en-US" altLang="zh-CN" dirty="0">
                <a:latin typeface="Rockwell" panose="02060603020205020403" pitchFamily="18" charset="77"/>
                <a:ea typeface="微软雅黑" panose="020B0503020204020204" pitchFamily="34" charset="-122"/>
              </a:rPr>
              <a:t>Replay buffer stores the predictions of prior iterations and samples training data from for the network optimization in the following iterations</a:t>
            </a:r>
          </a:p>
          <a:p>
            <a:pPr marL="1257300" lvl="2" indent="-342900">
              <a:lnSpc>
                <a:spcPct val="120000"/>
              </a:lnSpc>
              <a:spcBef>
                <a:spcPts val="600"/>
              </a:spcBef>
              <a:buFont typeface="Wingdings" panose="05000000000000000000" pitchFamily="2" charset="2"/>
              <a:buChar char="p"/>
              <a:defRPr/>
            </a:pPr>
            <a:endParaRPr lang="en-US" altLang="zh-CN" dirty="0">
              <a:latin typeface="微软雅黑" panose="020B0503020204020204" pitchFamily="34" charset="-122"/>
              <a:ea typeface="微软雅黑" panose="020B0503020204020204" pitchFamily="34" charset="-122"/>
            </a:endParaRPr>
          </a:p>
        </p:txBody>
      </p:sp>
      <p:pic>
        <p:nvPicPr>
          <p:cNvPr id="7" name="Picture 6">
            <a:extLst>
              <a:ext uri="{FF2B5EF4-FFF2-40B4-BE49-F238E27FC236}">
                <a16:creationId xmlns:a16="http://schemas.microsoft.com/office/drawing/2014/main" id="{AA027AA2-8598-D7A0-92E9-A6B3D9C8678D}"/>
              </a:ext>
            </a:extLst>
          </p:cNvPr>
          <p:cNvPicPr>
            <a:picLocks noChangeAspect="1"/>
          </p:cNvPicPr>
          <p:nvPr/>
        </p:nvPicPr>
        <p:blipFill>
          <a:blip r:embed="rId3"/>
          <a:stretch>
            <a:fillRect/>
          </a:stretch>
        </p:blipFill>
        <p:spPr>
          <a:xfrm>
            <a:off x="1642392" y="4372736"/>
            <a:ext cx="736506" cy="749331"/>
          </a:xfrm>
          <a:prstGeom prst="rect">
            <a:avLst/>
          </a:prstGeom>
        </p:spPr>
      </p:pic>
      <p:sp>
        <p:nvSpPr>
          <p:cNvPr id="8" name="Rounded Rectangle 7">
            <a:extLst>
              <a:ext uri="{FF2B5EF4-FFF2-40B4-BE49-F238E27FC236}">
                <a16:creationId xmlns:a16="http://schemas.microsoft.com/office/drawing/2014/main" id="{569FBFE7-28AF-861D-64E6-32900743DBDC}"/>
              </a:ext>
            </a:extLst>
          </p:cNvPr>
          <p:cNvSpPr/>
          <p:nvPr/>
        </p:nvSpPr>
        <p:spPr>
          <a:xfrm>
            <a:off x="2909616" y="4429920"/>
            <a:ext cx="1076035" cy="620293"/>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err="1">
                <a:solidFill>
                  <a:schemeClr val="tx1"/>
                </a:solidFill>
              </a:rPr>
              <a:t>FengWu</a:t>
            </a:r>
            <a:endParaRPr lang="en-CN" altLang="zh-CN" sz="1600" b="1" dirty="0">
              <a:solidFill>
                <a:schemeClr val="tx1"/>
              </a:solidFill>
            </a:endParaRPr>
          </a:p>
        </p:txBody>
      </p:sp>
      <p:pic>
        <p:nvPicPr>
          <p:cNvPr id="9" name="Picture 8">
            <a:extLst>
              <a:ext uri="{FF2B5EF4-FFF2-40B4-BE49-F238E27FC236}">
                <a16:creationId xmlns:a16="http://schemas.microsoft.com/office/drawing/2014/main" id="{AEAB5EDB-DFF9-6248-DA1F-00D2295FABFC}"/>
              </a:ext>
            </a:extLst>
          </p:cNvPr>
          <p:cNvPicPr>
            <a:picLocks noChangeAspect="1"/>
          </p:cNvPicPr>
          <p:nvPr/>
        </p:nvPicPr>
        <p:blipFill>
          <a:blip r:embed="rId3"/>
          <a:stretch>
            <a:fillRect/>
          </a:stretch>
        </p:blipFill>
        <p:spPr>
          <a:xfrm>
            <a:off x="4546484" y="4367596"/>
            <a:ext cx="736506" cy="749331"/>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25CE31F-C698-F77B-48A3-4075BBF53894}"/>
                  </a:ext>
                </a:extLst>
              </p:cNvPr>
              <p:cNvSpPr txBox="1"/>
              <p:nvPr/>
            </p:nvSpPr>
            <p:spPr>
              <a:xfrm>
                <a:off x="4178365" y="5096120"/>
                <a:ext cx="1614160" cy="4735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2400" b="1" i="1" smtClean="0">
                          <a:latin typeface="Cambria Math" panose="02040503050406030204" pitchFamily="18" charset="0"/>
                          <a:ea typeface="微软雅黑" panose="020B0503020204020204" pitchFamily="34" charset="-122"/>
                        </a:rPr>
                        <m:t>P</m:t>
                      </m:r>
                      <m:r>
                        <a:rPr lang="en-US" altLang="zh-CN" sz="2400" b="1" i="1" smtClean="0">
                          <a:latin typeface="Cambria Math" panose="02040503050406030204" pitchFamily="18" charset="0"/>
                          <a:ea typeface="微软雅黑" panose="020B0503020204020204" pitchFamily="34" charset="-122"/>
                        </a:rPr>
                        <m:t>𝒓𝒆𝒅</m:t>
                      </m:r>
                      <m:r>
                        <a:rPr lang="en-US" altLang="zh-CN" sz="2400" b="1" i="1" smtClean="0">
                          <a:latin typeface="Cambria Math" panose="02040503050406030204" pitchFamily="18" charset="0"/>
                          <a:ea typeface="微软雅黑" panose="020B0503020204020204" pitchFamily="34" charset="-122"/>
                        </a:rPr>
                        <m:t> </m:t>
                      </m:r>
                      <m:sSup>
                        <m:sSupPr>
                          <m:ctrlPr>
                            <a:rPr lang="en-US" altLang="zh-CN" sz="2400" b="1" i="1" smtClean="0">
                              <a:latin typeface="Cambria Math" panose="02040503050406030204" pitchFamily="18" charset="0"/>
                              <a:ea typeface="微软雅黑" panose="020B0503020204020204" pitchFamily="34" charset="-122"/>
                            </a:rPr>
                          </m:ctrlPr>
                        </m:sSupPr>
                        <m:e>
                          <m:acc>
                            <m:accPr>
                              <m:chr m:val="̂"/>
                              <m:ctrlPr>
                                <a:rPr lang="en-CN" altLang="zh-CN" sz="2400" b="1" i="1" smtClean="0">
                                  <a:latin typeface="Cambria Math" panose="02040503050406030204" pitchFamily="18" charset="0"/>
                                  <a:ea typeface="微软雅黑" panose="020B0503020204020204" pitchFamily="34" charset="-122"/>
                                </a:rPr>
                              </m:ctrlPr>
                            </m:accPr>
                            <m:e>
                              <m:r>
                                <a:rPr lang="en-US" altLang="zh-CN" sz="2400" b="1" i="1" smtClean="0">
                                  <a:latin typeface="Cambria Math" panose="02040503050406030204" pitchFamily="18" charset="0"/>
                                  <a:ea typeface="微软雅黑" panose="020B0503020204020204" pitchFamily="34" charset="-122"/>
                                </a:rPr>
                                <m:t>𝒙</m:t>
                              </m:r>
                            </m:e>
                          </m:acc>
                        </m:e>
                        <m:sup>
                          <m:r>
                            <a:rPr lang="en-US" altLang="zh-CN" sz="2400" b="0" i="1" smtClean="0">
                              <a:latin typeface="Cambria Math" panose="02040503050406030204" pitchFamily="18" charset="0"/>
                              <a:ea typeface="微软雅黑" panose="020B0503020204020204" pitchFamily="34" charset="-122"/>
                            </a:rPr>
                            <m:t>𝑖</m:t>
                          </m:r>
                          <m:r>
                            <a:rPr lang="en-US" altLang="zh-CN" sz="2400" b="0" i="1" smtClean="0">
                              <a:latin typeface="Cambria Math" panose="02040503050406030204" pitchFamily="18" charset="0"/>
                              <a:ea typeface="微软雅黑" panose="020B0503020204020204" pitchFamily="34" charset="-122"/>
                            </a:rPr>
                            <m:t>+1</m:t>
                          </m:r>
                        </m:sup>
                      </m:sSup>
                    </m:oMath>
                  </m:oMathPara>
                </a14:m>
                <a:endParaRPr lang="en-CN" dirty="0"/>
              </a:p>
            </p:txBody>
          </p:sp>
        </mc:Choice>
        <mc:Fallback xmlns="">
          <p:sp>
            <p:nvSpPr>
              <p:cNvPr id="10" name="TextBox 9">
                <a:extLst>
                  <a:ext uri="{FF2B5EF4-FFF2-40B4-BE49-F238E27FC236}">
                    <a16:creationId xmlns:a16="http://schemas.microsoft.com/office/drawing/2014/main" id="{E25CE31F-C698-F77B-48A3-4075BBF53894}"/>
                  </a:ext>
                </a:extLst>
              </p:cNvPr>
              <p:cNvSpPr txBox="1">
                <a:spLocks noRot="1" noChangeAspect="1" noMove="1" noResize="1" noEditPoints="1" noAdjustHandles="1" noChangeArrowheads="1" noChangeShapeType="1" noTextEdit="1"/>
              </p:cNvSpPr>
              <p:nvPr/>
            </p:nvSpPr>
            <p:spPr>
              <a:xfrm>
                <a:off x="4178365" y="5096120"/>
                <a:ext cx="1614160" cy="473591"/>
              </a:xfrm>
              <a:prstGeom prst="rect">
                <a:avLst/>
              </a:prstGeom>
              <a:blipFill>
                <a:blip r:embed="rId4"/>
                <a:stretch>
                  <a:fillRect b="-21053"/>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16DAFB2-442E-00D6-3930-1CC14FC9AB32}"/>
                  </a:ext>
                </a:extLst>
              </p:cNvPr>
              <p:cNvSpPr txBox="1"/>
              <p:nvPr/>
            </p:nvSpPr>
            <p:spPr>
              <a:xfrm>
                <a:off x="1349374" y="5114107"/>
                <a:ext cx="1431417" cy="4735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2400" b="1" i="1" smtClean="0">
                          <a:latin typeface="Cambria Math" panose="02040503050406030204" pitchFamily="18" charset="0"/>
                          <a:ea typeface="微软雅黑" panose="020B0503020204020204" pitchFamily="34" charset="-122"/>
                        </a:rPr>
                        <m:t>I</m:t>
                      </m:r>
                      <m:r>
                        <a:rPr lang="en-US" altLang="zh-CN" sz="2400" b="1" i="1" smtClean="0">
                          <a:latin typeface="Cambria Math" panose="02040503050406030204" pitchFamily="18" charset="0"/>
                          <a:ea typeface="微软雅黑" panose="020B0503020204020204" pitchFamily="34" charset="-122"/>
                        </a:rPr>
                        <m:t>𝒏𝒑𝒖𝒕</m:t>
                      </m:r>
                      <m:r>
                        <a:rPr lang="en-US" altLang="zh-CN" sz="2400" b="1" i="1" smtClean="0">
                          <a:latin typeface="Cambria Math" panose="02040503050406030204" pitchFamily="18" charset="0"/>
                          <a:ea typeface="微软雅黑" panose="020B0503020204020204" pitchFamily="34" charset="-122"/>
                        </a:rPr>
                        <m:t> </m:t>
                      </m:r>
                      <m:sSup>
                        <m:sSupPr>
                          <m:ctrlPr>
                            <a:rPr lang="en-US" altLang="zh-CN" sz="2400" b="1" i="1" smtClean="0">
                              <a:latin typeface="Cambria Math" panose="02040503050406030204" pitchFamily="18" charset="0"/>
                              <a:ea typeface="微软雅黑" panose="020B0503020204020204" pitchFamily="34" charset="-122"/>
                            </a:rPr>
                          </m:ctrlPr>
                        </m:sSupPr>
                        <m:e>
                          <m:r>
                            <a:rPr lang="en-US" altLang="zh-CN" sz="2400" b="1" i="1" smtClean="0">
                              <a:latin typeface="Cambria Math" panose="02040503050406030204" pitchFamily="18" charset="0"/>
                              <a:ea typeface="微软雅黑" panose="020B0503020204020204" pitchFamily="34" charset="-122"/>
                            </a:rPr>
                            <m:t>𝒙</m:t>
                          </m:r>
                        </m:e>
                        <m:sup>
                          <m:r>
                            <a:rPr lang="en-US" altLang="zh-CN" sz="2400" b="0" i="1" smtClean="0">
                              <a:latin typeface="Cambria Math" panose="02040503050406030204" pitchFamily="18" charset="0"/>
                              <a:ea typeface="微软雅黑" panose="020B0503020204020204" pitchFamily="34" charset="-122"/>
                            </a:rPr>
                            <m:t>𝑖</m:t>
                          </m:r>
                        </m:sup>
                      </m:sSup>
                    </m:oMath>
                  </m:oMathPara>
                </a14:m>
                <a:endParaRPr lang="en-CN" dirty="0"/>
              </a:p>
            </p:txBody>
          </p:sp>
        </mc:Choice>
        <mc:Fallback xmlns="">
          <p:sp>
            <p:nvSpPr>
              <p:cNvPr id="11" name="TextBox 10">
                <a:extLst>
                  <a:ext uri="{FF2B5EF4-FFF2-40B4-BE49-F238E27FC236}">
                    <a16:creationId xmlns:a16="http://schemas.microsoft.com/office/drawing/2014/main" id="{716DAFB2-442E-00D6-3930-1CC14FC9AB32}"/>
                  </a:ext>
                </a:extLst>
              </p:cNvPr>
              <p:cNvSpPr txBox="1">
                <a:spLocks noRot="1" noChangeAspect="1" noMove="1" noResize="1" noEditPoints="1" noAdjustHandles="1" noChangeArrowheads="1" noChangeShapeType="1" noTextEdit="1"/>
              </p:cNvSpPr>
              <p:nvPr/>
            </p:nvSpPr>
            <p:spPr>
              <a:xfrm>
                <a:off x="1349374" y="5114107"/>
                <a:ext cx="1431417" cy="473591"/>
              </a:xfrm>
              <a:prstGeom prst="rect">
                <a:avLst/>
              </a:prstGeom>
              <a:blipFill>
                <a:blip r:embed="rId5"/>
                <a:stretch>
                  <a:fillRect b="-17949"/>
                </a:stretch>
              </a:blipFill>
            </p:spPr>
            <p:txBody>
              <a:bodyPr/>
              <a:lstStyle/>
              <a:p>
                <a:r>
                  <a:rPr lang="en-CN">
                    <a:noFill/>
                  </a:rPr>
                  <a:t> </a:t>
                </a:r>
              </a:p>
            </p:txBody>
          </p:sp>
        </mc:Fallback>
      </mc:AlternateContent>
      <p:cxnSp>
        <p:nvCxnSpPr>
          <p:cNvPr id="12" name="Straight Arrow Connector 11">
            <a:extLst>
              <a:ext uri="{FF2B5EF4-FFF2-40B4-BE49-F238E27FC236}">
                <a16:creationId xmlns:a16="http://schemas.microsoft.com/office/drawing/2014/main" id="{02BF8003-BE7A-933E-EC10-BCDF21B87784}"/>
              </a:ext>
            </a:extLst>
          </p:cNvPr>
          <p:cNvCxnSpPr>
            <a:cxnSpLocks/>
            <a:stCxn id="7" idx="3"/>
            <a:endCxn id="8" idx="1"/>
          </p:cNvCxnSpPr>
          <p:nvPr/>
        </p:nvCxnSpPr>
        <p:spPr>
          <a:xfrm flipV="1">
            <a:off x="2378898" y="4740067"/>
            <a:ext cx="530718" cy="73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BF87CF0-5EE2-2A00-2BA8-538C100086DE}"/>
              </a:ext>
            </a:extLst>
          </p:cNvPr>
          <p:cNvCxnSpPr>
            <a:cxnSpLocks/>
          </p:cNvCxnSpPr>
          <p:nvPr/>
        </p:nvCxnSpPr>
        <p:spPr>
          <a:xfrm flipV="1">
            <a:off x="4015766" y="4748307"/>
            <a:ext cx="530718" cy="73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FF1AE5BB-3F8F-A010-75BF-3777C5D0D759}"/>
              </a:ext>
            </a:extLst>
          </p:cNvPr>
          <p:cNvSpPr/>
          <p:nvPr/>
        </p:nvSpPr>
        <p:spPr>
          <a:xfrm>
            <a:off x="7600941" y="4408948"/>
            <a:ext cx="1076035" cy="620293"/>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Feng Wu</a:t>
            </a:r>
            <a:endParaRPr lang="en-CN" sz="1600" b="1" dirty="0">
              <a:solidFill>
                <a:schemeClr val="tx1"/>
              </a:solidFil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315D659-1AE5-785E-27BE-17B85D34EB94}"/>
                  </a:ext>
                </a:extLst>
              </p:cNvPr>
              <p:cNvSpPr txBox="1"/>
              <p:nvPr/>
            </p:nvSpPr>
            <p:spPr>
              <a:xfrm>
                <a:off x="8869690" y="5075148"/>
                <a:ext cx="1618968" cy="4735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2400" b="1" i="1" smtClean="0">
                          <a:latin typeface="Cambria Math" panose="02040503050406030204" pitchFamily="18" charset="0"/>
                          <a:ea typeface="微软雅黑" panose="020B0503020204020204" pitchFamily="34" charset="-122"/>
                        </a:rPr>
                        <m:t>P</m:t>
                      </m:r>
                      <m:r>
                        <a:rPr lang="en-US" altLang="zh-CN" sz="2400" b="1" i="1" smtClean="0">
                          <a:latin typeface="Cambria Math" panose="02040503050406030204" pitchFamily="18" charset="0"/>
                          <a:ea typeface="微软雅黑" panose="020B0503020204020204" pitchFamily="34" charset="-122"/>
                        </a:rPr>
                        <m:t>𝒓𝒆𝒅</m:t>
                      </m:r>
                      <m:r>
                        <a:rPr lang="en-US" altLang="zh-CN" sz="2400" b="1" i="1" smtClean="0">
                          <a:latin typeface="Cambria Math" panose="02040503050406030204" pitchFamily="18" charset="0"/>
                          <a:ea typeface="微软雅黑" panose="020B0503020204020204" pitchFamily="34" charset="-122"/>
                        </a:rPr>
                        <m:t> </m:t>
                      </m:r>
                      <m:sSup>
                        <m:sSupPr>
                          <m:ctrlPr>
                            <a:rPr lang="en-US" altLang="zh-CN" sz="2400" b="1" i="1">
                              <a:latin typeface="Cambria Math" panose="02040503050406030204" pitchFamily="18" charset="0"/>
                              <a:ea typeface="微软雅黑" panose="020B0503020204020204" pitchFamily="34" charset="-122"/>
                            </a:rPr>
                          </m:ctrlPr>
                        </m:sSupPr>
                        <m:e>
                          <m:acc>
                            <m:accPr>
                              <m:chr m:val="̂"/>
                              <m:ctrlPr>
                                <a:rPr lang="en-CN" altLang="zh-CN" sz="2400" b="1" i="1">
                                  <a:latin typeface="Cambria Math" panose="02040503050406030204" pitchFamily="18" charset="0"/>
                                  <a:ea typeface="微软雅黑" panose="020B0503020204020204" pitchFamily="34" charset="-122"/>
                                </a:rPr>
                              </m:ctrlPr>
                            </m:accPr>
                            <m:e>
                              <m:r>
                                <a:rPr lang="en-US" altLang="zh-CN" sz="2400" b="1" i="1">
                                  <a:latin typeface="Cambria Math" panose="02040503050406030204" pitchFamily="18" charset="0"/>
                                  <a:ea typeface="微软雅黑" panose="020B0503020204020204" pitchFamily="34" charset="-122"/>
                                </a:rPr>
                                <m:t>𝒙</m:t>
                              </m:r>
                            </m:e>
                          </m:acc>
                        </m:e>
                        <m:sup>
                          <m:r>
                            <a:rPr lang="en-US" altLang="zh-CN" sz="2400" i="1">
                              <a:latin typeface="Cambria Math" panose="02040503050406030204" pitchFamily="18" charset="0"/>
                              <a:ea typeface="微软雅黑" panose="020B0503020204020204" pitchFamily="34" charset="-122"/>
                            </a:rPr>
                            <m:t>𝑖</m:t>
                          </m:r>
                          <m:r>
                            <a:rPr lang="en-US" altLang="zh-CN" sz="2400" i="1">
                              <a:latin typeface="Cambria Math" panose="02040503050406030204" pitchFamily="18" charset="0"/>
                              <a:ea typeface="微软雅黑" panose="020B0503020204020204" pitchFamily="34" charset="-122"/>
                            </a:rPr>
                            <m:t>+</m:t>
                          </m:r>
                          <m:r>
                            <a:rPr lang="en-US" altLang="zh-CN" sz="2400" b="1" i="1" smtClean="0">
                              <a:latin typeface="Cambria Math" panose="02040503050406030204" pitchFamily="18" charset="0"/>
                              <a:ea typeface="微软雅黑" panose="020B0503020204020204" pitchFamily="34" charset="-122"/>
                            </a:rPr>
                            <m:t>𝟐</m:t>
                          </m:r>
                        </m:sup>
                      </m:sSup>
                    </m:oMath>
                  </m:oMathPara>
                </a14:m>
                <a:endParaRPr lang="en-CN" dirty="0"/>
              </a:p>
            </p:txBody>
          </p:sp>
        </mc:Choice>
        <mc:Fallback xmlns="">
          <p:sp>
            <p:nvSpPr>
              <p:cNvPr id="15" name="TextBox 14">
                <a:extLst>
                  <a:ext uri="{FF2B5EF4-FFF2-40B4-BE49-F238E27FC236}">
                    <a16:creationId xmlns:a16="http://schemas.microsoft.com/office/drawing/2014/main" id="{3315D659-1AE5-785E-27BE-17B85D34EB94}"/>
                  </a:ext>
                </a:extLst>
              </p:cNvPr>
              <p:cNvSpPr txBox="1">
                <a:spLocks noRot="1" noChangeAspect="1" noMove="1" noResize="1" noEditPoints="1" noAdjustHandles="1" noChangeArrowheads="1" noChangeShapeType="1" noTextEdit="1"/>
              </p:cNvSpPr>
              <p:nvPr/>
            </p:nvSpPr>
            <p:spPr>
              <a:xfrm>
                <a:off x="8869690" y="5075148"/>
                <a:ext cx="1618968" cy="473591"/>
              </a:xfrm>
              <a:prstGeom prst="rect">
                <a:avLst/>
              </a:prstGeom>
              <a:blipFill>
                <a:blip r:embed="rId6"/>
                <a:stretch>
                  <a:fillRect b="-21053"/>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22B4B8E-033D-436F-4432-6533F2FB1212}"/>
                  </a:ext>
                </a:extLst>
              </p:cNvPr>
              <p:cNvSpPr txBox="1"/>
              <p:nvPr/>
            </p:nvSpPr>
            <p:spPr>
              <a:xfrm>
                <a:off x="5925071" y="5067342"/>
                <a:ext cx="1760033" cy="4735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b="1" i="1" smtClean="0">
                          <a:latin typeface="Cambria Math" panose="02040503050406030204" pitchFamily="18" charset="0"/>
                          <a:ea typeface="微软雅黑" panose="020B0503020204020204" pitchFamily="34" charset="-122"/>
                        </a:rPr>
                        <m:t>𝑰𝒏𝒑𝒖𝒕</m:t>
                      </m:r>
                      <m:r>
                        <a:rPr lang="en-US" altLang="zh-CN" sz="2400" b="1" i="1" smtClean="0">
                          <a:latin typeface="Cambria Math" panose="02040503050406030204" pitchFamily="18" charset="0"/>
                          <a:ea typeface="微软雅黑" panose="020B0503020204020204" pitchFamily="34" charset="-122"/>
                        </a:rPr>
                        <m:t> </m:t>
                      </m:r>
                      <m:sSup>
                        <m:sSupPr>
                          <m:ctrlPr>
                            <a:rPr lang="en-US" altLang="zh-CN" sz="2400" b="1" i="1">
                              <a:latin typeface="Cambria Math" panose="02040503050406030204" pitchFamily="18" charset="0"/>
                              <a:ea typeface="微软雅黑" panose="020B0503020204020204" pitchFamily="34" charset="-122"/>
                            </a:rPr>
                          </m:ctrlPr>
                        </m:sSupPr>
                        <m:e>
                          <m:acc>
                            <m:accPr>
                              <m:chr m:val="̂"/>
                              <m:ctrlPr>
                                <a:rPr lang="en-CN" altLang="zh-CN" sz="2400" b="1" i="1">
                                  <a:latin typeface="Cambria Math" panose="02040503050406030204" pitchFamily="18" charset="0"/>
                                  <a:ea typeface="微软雅黑" panose="020B0503020204020204" pitchFamily="34" charset="-122"/>
                                </a:rPr>
                              </m:ctrlPr>
                            </m:accPr>
                            <m:e>
                              <m:r>
                                <a:rPr lang="en-US" altLang="zh-CN" sz="2400" b="1" i="1">
                                  <a:latin typeface="Cambria Math" panose="02040503050406030204" pitchFamily="18" charset="0"/>
                                  <a:ea typeface="微软雅黑" panose="020B0503020204020204" pitchFamily="34" charset="-122"/>
                                </a:rPr>
                                <m:t>𝒙</m:t>
                              </m:r>
                            </m:e>
                          </m:acc>
                        </m:e>
                        <m:sup>
                          <m:r>
                            <a:rPr lang="en-US" altLang="zh-CN" sz="2400" i="1">
                              <a:latin typeface="Cambria Math" panose="02040503050406030204" pitchFamily="18" charset="0"/>
                              <a:ea typeface="微软雅黑" panose="020B0503020204020204" pitchFamily="34" charset="-122"/>
                            </a:rPr>
                            <m:t>𝑖</m:t>
                          </m:r>
                          <m:r>
                            <a:rPr lang="en-US" altLang="zh-CN" sz="2400" i="1">
                              <a:latin typeface="Cambria Math" panose="02040503050406030204" pitchFamily="18" charset="0"/>
                              <a:ea typeface="微软雅黑" panose="020B0503020204020204" pitchFamily="34" charset="-122"/>
                            </a:rPr>
                            <m:t>+1</m:t>
                          </m:r>
                        </m:sup>
                      </m:sSup>
                    </m:oMath>
                  </m:oMathPara>
                </a14:m>
                <a:endParaRPr lang="en-CN" dirty="0"/>
              </a:p>
            </p:txBody>
          </p:sp>
        </mc:Choice>
        <mc:Fallback xmlns="">
          <p:sp>
            <p:nvSpPr>
              <p:cNvPr id="16" name="TextBox 15">
                <a:extLst>
                  <a:ext uri="{FF2B5EF4-FFF2-40B4-BE49-F238E27FC236}">
                    <a16:creationId xmlns:a16="http://schemas.microsoft.com/office/drawing/2014/main" id="{A22B4B8E-033D-436F-4432-6533F2FB1212}"/>
                  </a:ext>
                </a:extLst>
              </p:cNvPr>
              <p:cNvSpPr txBox="1">
                <a:spLocks noRot="1" noChangeAspect="1" noMove="1" noResize="1" noEditPoints="1" noAdjustHandles="1" noChangeArrowheads="1" noChangeShapeType="1" noTextEdit="1"/>
              </p:cNvSpPr>
              <p:nvPr/>
            </p:nvSpPr>
            <p:spPr>
              <a:xfrm>
                <a:off x="5925071" y="5067342"/>
                <a:ext cx="1760033" cy="473591"/>
              </a:xfrm>
              <a:prstGeom prst="rect">
                <a:avLst/>
              </a:prstGeom>
              <a:blipFill>
                <a:blip r:embed="rId7"/>
                <a:stretch>
                  <a:fillRect b="-20513"/>
                </a:stretch>
              </a:blipFill>
            </p:spPr>
            <p:txBody>
              <a:bodyPr/>
              <a:lstStyle/>
              <a:p>
                <a:r>
                  <a:rPr lang="en-CN">
                    <a:noFill/>
                  </a:rPr>
                  <a:t> </a:t>
                </a:r>
              </a:p>
            </p:txBody>
          </p:sp>
        </mc:Fallback>
      </mc:AlternateContent>
      <p:cxnSp>
        <p:nvCxnSpPr>
          <p:cNvPr id="17" name="Straight Arrow Connector 16">
            <a:extLst>
              <a:ext uri="{FF2B5EF4-FFF2-40B4-BE49-F238E27FC236}">
                <a16:creationId xmlns:a16="http://schemas.microsoft.com/office/drawing/2014/main" id="{6F83D9B3-57DF-1ACD-87DF-C03846D4B0C9}"/>
              </a:ext>
            </a:extLst>
          </p:cNvPr>
          <p:cNvCxnSpPr>
            <a:cxnSpLocks/>
            <a:endCxn id="14" idx="1"/>
          </p:cNvCxnSpPr>
          <p:nvPr/>
        </p:nvCxnSpPr>
        <p:spPr>
          <a:xfrm flipV="1">
            <a:off x="7070223" y="4719095"/>
            <a:ext cx="530718" cy="73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3A718C4-05E9-5C3D-5FDC-813B8387266F}"/>
              </a:ext>
            </a:extLst>
          </p:cNvPr>
          <p:cNvCxnSpPr>
            <a:cxnSpLocks/>
          </p:cNvCxnSpPr>
          <p:nvPr/>
        </p:nvCxnSpPr>
        <p:spPr>
          <a:xfrm flipV="1">
            <a:off x="8707091" y="4727335"/>
            <a:ext cx="530718" cy="73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a16="http://schemas.microsoft.com/office/drawing/2014/main" id="{ADD73ECF-F911-140A-DB5C-65AC38C70FC0}"/>
              </a:ext>
            </a:extLst>
          </p:cNvPr>
          <p:cNvSpPr/>
          <p:nvPr/>
        </p:nvSpPr>
        <p:spPr>
          <a:xfrm>
            <a:off x="2787475" y="5931931"/>
            <a:ext cx="7499788" cy="63500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Memory Queue</a:t>
            </a:r>
            <a:endParaRPr lang="en-CN" sz="2400" b="1" dirty="0">
              <a:solidFill>
                <a:schemeClr val="tx1"/>
              </a:solidFill>
            </a:endParaRPr>
          </a:p>
        </p:txBody>
      </p:sp>
      <p:sp>
        <p:nvSpPr>
          <p:cNvPr id="20" name="Right Arrow 19">
            <a:extLst>
              <a:ext uri="{FF2B5EF4-FFF2-40B4-BE49-F238E27FC236}">
                <a16:creationId xmlns:a16="http://schemas.microsoft.com/office/drawing/2014/main" id="{ED28D5F3-B930-CA8A-6FB0-62C74B257A11}"/>
              </a:ext>
            </a:extLst>
          </p:cNvPr>
          <p:cNvSpPr/>
          <p:nvPr/>
        </p:nvSpPr>
        <p:spPr>
          <a:xfrm rot="5400000">
            <a:off x="4717648" y="5483158"/>
            <a:ext cx="376894" cy="508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1" name="Right Arrow 20">
            <a:extLst>
              <a:ext uri="{FF2B5EF4-FFF2-40B4-BE49-F238E27FC236}">
                <a16:creationId xmlns:a16="http://schemas.microsoft.com/office/drawing/2014/main" id="{67D8C0AA-1015-8D61-4B57-3FBDC166E959}"/>
              </a:ext>
            </a:extLst>
          </p:cNvPr>
          <p:cNvSpPr/>
          <p:nvPr/>
        </p:nvSpPr>
        <p:spPr>
          <a:xfrm rot="16200000">
            <a:off x="6536656" y="5483158"/>
            <a:ext cx="376894" cy="508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2" name="Right Arrow 21">
            <a:extLst>
              <a:ext uri="{FF2B5EF4-FFF2-40B4-BE49-F238E27FC236}">
                <a16:creationId xmlns:a16="http://schemas.microsoft.com/office/drawing/2014/main" id="{83B0FA08-D300-AD99-1F5B-B8E82B8D19AE}"/>
              </a:ext>
            </a:extLst>
          </p:cNvPr>
          <p:cNvSpPr/>
          <p:nvPr/>
        </p:nvSpPr>
        <p:spPr>
          <a:xfrm rot="5400000">
            <a:off x="9411378" y="5483158"/>
            <a:ext cx="376894" cy="508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3" name="TextBox 22">
            <a:extLst>
              <a:ext uri="{FF2B5EF4-FFF2-40B4-BE49-F238E27FC236}">
                <a16:creationId xmlns:a16="http://schemas.microsoft.com/office/drawing/2014/main" id="{0952C251-B1F2-80E8-3CF6-6E9EE60F910A}"/>
              </a:ext>
            </a:extLst>
          </p:cNvPr>
          <p:cNvSpPr txBox="1"/>
          <p:nvPr/>
        </p:nvSpPr>
        <p:spPr>
          <a:xfrm>
            <a:off x="10457181" y="4457484"/>
            <a:ext cx="768159" cy="523220"/>
          </a:xfrm>
          <a:prstGeom prst="rect">
            <a:avLst/>
          </a:prstGeom>
          <a:noFill/>
        </p:spPr>
        <p:txBody>
          <a:bodyPr wrap="none" rtlCol="0">
            <a:spAutoFit/>
          </a:bodyPr>
          <a:lstStyle/>
          <a:p>
            <a:r>
              <a:rPr lang="en-US" sz="2800" b="1" dirty="0"/>
              <a:t>……</a:t>
            </a:r>
            <a:endParaRPr lang="en-CN" sz="2800" b="1" dirty="0"/>
          </a:p>
        </p:txBody>
      </p:sp>
      <p:sp>
        <p:nvSpPr>
          <p:cNvPr id="24" name="TextBox 23">
            <a:extLst>
              <a:ext uri="{FF2B5EF4-FFF2-40B4-BE49-F238E27FC236}">
                <a16:creationId xmlns:a16="http://schemas.microsoft.com/office/drawing/2014/main" id="{4C7C29A7-E660-5799-CEBA-112F4AB17E68}"/>
              </a:ext>
            </a:extLst>
          </p:cNvPr>
          <p:cNvSpPr txBox="1"/>
          <p:nvPr/>
        </p:nvSpPr>
        <p:spPr>
          <a:xfrm>
            <a:off x="6897601" y="5608148"/>
            <a:ext cx="843501" cy="369332"/>
          </a:xfrm>
          <a:prstGeom prst="rect">
            <a:avLst/>
          </a:prstGeom>
          <a:noFill/>
        </p:spPr>
        <p:txBody>
          <a:bodyPr wrap="none" rtlCol="0">
            <a:spAutoFit/>
          </a:bodyPr>
          <a:lstStyle/>
          <a:p>
            <a:r>
              <a:rPr lang="en-US" dirty="0"/>
              <a:t>Replay</a:t>
            </a:r>
            <a:endParaRPr lang="en-CN" dirty="0"/>
          </a:p>
        </p:txBody>
      </p:sp>
      <p:sp>
        <p:nvSpPr>
          <p:cNvPr id="25" name="TextBox 24">
            <a:extLst>
              <a:ext uri="{FF2B5EF4-FFF2-40B4-BE49-F238E27FC236}">
                <a16:creationId xmlns:a16="http://schemas.microsoft.com/office/drawing/2014/main" id="{4C3AE515-E9D2-6574-D48C-FF668572D4FA}"/>
              </a:ext>
            </a:extLst>
          </p:cNvPr>
          <p:cNvSpPr txBox="1"/>
          <p:nvPr/>
        </p:nvSpPr>
        <p:spPr>
          <a:xfrm>
            <a:off x="5129921" y="5608148"/>
            <a:ext cx="1032655" cy="369332"/>
          </a:xfrm>
          <a:prstGeom prst="rect">
            <a:avLst/>
          </a:prstGeom>
          <a:noFill/>
        </p:spPr>
        <p:txBody>
          <a:bodyPr wrap="none" rtlCol="0">
            <a:spAutoFit/>
          </a:bodyPr>
          <a:lstStyle/>
          <a:p>
            <a:r>
              <a:rPr lang="en-US" dirty="0"/>
              <a:t>Cache in</a:t>
            </a:r>
            <a:endParaRPr lang="en-CN" dirty="0"/>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58429DF-689C-4C10-361C-C40323FFCAD2}"/>
                  </a:ext>
                </a:extLst>
              </p:cNvPr>
              <p:cNvSpPr txBox="1"/>
              <p:nvPr/>
            </p:nvSpPr>
            <p:spPr>
              <a:xfrm>
                <a:off x="3024364" y="6018918"/>
                <a:ext cx="839909" cy="4735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smtClean="0">
                              <a:solidFill>
                                <a:schemeClr val="bg1"/>
                              </a:solidFill>
                              <a:latin typeface="Cambria Math" panose="02040503050406030204" pitchFamily="18" charset="0"/>
                              <a:ea typeface="微软雅黑" panose="020B0503020204020204" pitchFamily="34" charset="-122"/>
                            </a:rPr>
                          </m:ctrlPr>
                        </m:sSupPr>
                        <m:e>
                          <m:acc>
                            <m:accPr>
                              <m:chr m:val="̂"/>
                              <m:ctrlPr>
                                <a:rPr lang="en-CN" altLang="zh-CN" sz="2400" b="1" i="1" smtClean="0">
                                  <a:solidFill>
                                    <a:schemeClr val="bg1"/>
                                  </a:solidFill>
                                  <a:latin typeface="Cambria Math" panose="02040503050406030204" pitchFamily="18" charset="0"/>
                                  <a:ea typeface="微软雅黑" panose="020B0503020204020204" pitchFamily="34" charset="-122"/>
                                </a:rPr>
                              </m:ctrlPr>
                            </m:accPr>
                            <m:e>
                              <m:r>
                                <a:rPr lang="en-US" altLang="zh-CN" sz="2400" b="1" i="1" smtClean="0">
                                  <a:solidFill>
                                    <a:schemeClr val="bg1"/>
                                  </a:solidFill>
                                  <a:latin typeface="Cambria Math" panose="02040503050406030204" pitchFamily="18" charset="0"/>
                                  <a:ea typeface="微软雅黑" panose="020B0503020204020204" pitchFamily="34" charset="-122"/>
                                </a:rPr>
                                <m:t>𝒙</m:t>
                              </m:r>
                            </m:e>
                          </m:acc>
                        </m:e>
                        <m:sup>
                          <m:r>
                            <a:rPr lang="en-US" altLang="zh-CN" sz="2400" b="0" i="1" smtClean="0">
                              <a:solidFill>
                                <a:schemeClr val="bg1"/>
                              </a:solidFill>
                              <a:latin typeface="Cambria Math" panose="02040503050406030204" pitchFamily="18" charset="0"/>
                              <a:ea typeface="微软雅黑" panose="020B0503020204020204" pitchFamily="34" charset="-122"/>
                            </a:rPr>
                            <m:t>𝑖</m:t>
                          </m:r>
                          <m:r>
                            <a:rPr lang="en-US" altLang="zh-CN" sz="2400" b="0" i="1" smtClean="0">
                              <a:solidFill>
                                <a:schemeClr val="bg1"/>
                              </a:solidFill>
                              <a:latin typeface="Cambria Math" panose="02040503050406030204" pitchFamily="18" charset="0"/>
                              <a:ea typeface="微软雅黑" panose="020B0503020204020204" pitchFamily="34" charset="-122"/>
                            </a:rPr>
                            <m:t>+1</m:t>
                          </m:r>
                        </m:sup>
                      </m:sSup>
                    </m:oMath>
                  </m:oMathPara>
                </a14:m>
                <a:endParaRPr lang="en-CN" dirty="0"/>
              </a:p>
            </p:txBody>
          </p:sp>
        </mc:Choice>
        <mc:Fallback xmlns="">
          <p:sp>
            <p:nvSpPr>
              <p:cNvPr id="26" name="TextBox 25">
                <a:extLst>
                  <a:ext uri="{FF2B5EF4-FFF2-40B4-BE49-F238E27FC236}">
                    <a16:creationId xmlns:a16="http://schemas.microsoft.com/office/drawing/2014/main" id="{158429DF-689C-4C10-361C-C40323FFCAD2}"/>
                  </a:ext>
                </a:extLst>
              </p:cNvPr>
              <p:cNvSpPr txBox="1">
                <a:spLocks noRot="1" noChangeAspect="1" noMove="1" noResize="1" noEditPoints="1" noAdjustHandles="1" noChangeArrowheads="1" noChangeShapeType="1" noTextEdit="1"/>
              </p:cNvSpPr>
              <p:nvPr/>
            </p:nvSpPr>
            <p:spPr>
              <a:xfrm>
                <a:off x="3024364" y="6018918"/>
                <a:ext cx="839909" cy="473591"/>
              </a:xfrm>
              <a:prstGeom prst="rect">
                <a:avLst/>
              </a:prstGeom>
              <a:blipFill>
                <a:blip r:embed="rId8"/>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77789D1-15B0-2A24-085C-6FD8CE12BDF1}"/>
                  </a:ext>
                </a:extLst>
              </p:cNvPr>
              <p:cNvSpPr txBox="1"/>
              <p:nvPr/>
            </p:nvSpPr>
            <p:spPr>
              <a:xfrm>
                <a:off x="3873158" y="6012621"/>
                <a:ext cx="844718" cy="4735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smtClean="0">
                              <a:solidFill>
                                <a:schemeClr val="bg1"/>
                              </a:solidFill>
                              <a:latin typeface="Cambria Math" panose="02040503050406030204" pitchFamily="18" charset="0"/>
                              <a:ea typeface="微软雅黑" panose="020B0503020204020204" pitchFamily="34" charset="-122"/>
                            </a:rPr>
                          </m:ctrlPr>
                        </m:sSupPr>
                        <m:e>
                          <m:acc>
                            <m:accPr>
                              <m:chr m:val="̂"/>
                              <m:ctrlPr>
                                <a:rPr lang="en-CN" altLang="zh-CN" sz="2400" b="1" i="1" smtClean="0">
                                  <a:solidFill>
                                    <a:schemeClr val="bg1"/>
                                  </a:solidFill>
                                  <a:latin typeface="Cambria Math" panose="02040503050406030204" pitchFamily="18" charset="0"/>
                                  <a:ea typeface="微软雅黑" panose="020B0503020204020204" pitchFamily="34" charset="-122"/>
                                </a:rPr>
                              </m:ctrlPr>
                            </m:accPr>
                            <m:e>
                              <m:r>
                                <a:rPr lang="en-US" altLang="zh-CN" sz="2400" b="1" i="1" smtClean="0">
                                  <a:solidFill>
                                    <a:schemeClr val="bg1"/>
                                  </a:solidFill>
                                  <a:latin typeface="Cambria Math" panose="02040503050406030204" pitchFamily="18" charset="0"/>
                                  <a:ea typeface="微软雅黑" panose="020B0503020204020204" pitchFamily="34" charset="-122"/>
                                </a:rPr>
                                <m:t>𝒙</m:t>
                              </m:r>
                            </m:e>
                          </m:acc>
                        </m:e>
                        <m:sup>
                          <m:r>
                            <a:rPr lang="en-US" altLang="zh-CN" sz="2400" b="0" i="1" smtClean="0">
                              <a:solidFill>
                                <a:schemeClr val="bg1"/>
                              </a:solidFill>
                              <a:latin typeface="Cambria Math" panose="02040503050406030204" pitchFamily="18" charset="0"/>
                              <a:ea typeface="微软雅黑" panose="020B0503020204020204" pitchFamily="34" charset="-122"/>
                            </a:rPr>
                            <m:t>𝑖</m:t>
                          </m:r>
                          <m:r>
                            <a:rPr lang="en-US" altLang="zh-CN" sz="2400" b="0" i="1" smtClean="0">
                              <a:solidFill>
                                <a:schemeClr val="bg1"/>
                              </a:solidFill>
                              <a:latin typeface="Cambria Math" panose="02040503050406030204" pitchFamily="18" charset="0"/>
                              <a:ea typeface="微软雅黑" panose="020B0503020204020204" pitchFamily="34" charset="-122"/>
                            </a:rPr>
                            <m:t>+</m:t>
                          </m:r>
                          <m:r>
                            <a:rPr lang="en-US" altLang="zh-CN" sz="2400" b="1" i="1" smtClean="0">
                              <a:solidFill>
                                <a:schemeClr val="bg1"/>
                              </a:solidFill>
                              <a:latin typeface="Cambria Math" panose="02040503050406030204" pitchFamily="18" charset="0"/>
                              <a:ea typeface="微软雅黑" panose="020B0503020204020204" pitchFamily="34" charset="-122"/>
                            </a:rPr>
                            <m:t>𝟏</m:t>
                          </m:r>
                        </m:sup>
                      </m:sSup>
                    </m:oMath>
                  </m:oMathPara>
                </a14:m>
                <a:endParaRPr lang="en-CN" dirty="0"/>
              </a:p>
            </p:txBody>
          </p:sp>
        </mc:Choice>
        <mc:Fallback xmlns="">
          <p:sp>
            <p:nvSpPr>
              <p:cNvPr id="27" name="TextBox 26">
                <a:extLst>
                  <a:ext uri="{FF2B5EF4-FFF2-40B4-BE49-F238E27FC236}">
                    <a16:creationId xmlns:a16="http://schemas.microsoft.com/office/drawing/2014/main" id="{B77789D1-15B0-2A24-085C-6FD8CE12BDF1}"/>
                  </a:ext>
                </a:extLst>
              </p:cNvPr>
              <p:cNvSpPr txBox="1">
                <a:spLocks noRot="1" noChangeAspect="1" noMove="1" noResize="1" noEditPoints="1" noAdjustHandles="1" noChangeArrowheads="1" noChangeShapeType="1" noTextEdit="1"/>
              </p:cNvSpPr>
              <p:nvPr/>
            </p:nvSpPr>
            <p:spPr>
              <a:xfrm>
                <a:off x="3873158" y="6012621"/>
                <a:ext cx="844718" cy="473591"/>
              </a:xfrm>
              <a:prstGeom prst="rect">
                <a:avLst/>
              </a:prstGeom>
              <a:blipFill>
                <a:blip r:embed="rId9"/>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6662207-3645-4C03-524B-40DF2DA59C90}"/>
                  </a:ext>
                </a:extLst>
              </p:cNvPr>
              <p:cNvSpPr txBox="1"/>
              <p:nvPr/>
            </p:nvSpPr>
            <p:spPr>
              <a:xfrm>
                <a:off x="9136605" y="6035448"/>
                <a:ext cx="855940" cy="4735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smtClean="0">
                              <a:solidFill>
                                <a:schemeClr val="bg1"/>
                              </a:solidFill>
                              <a:latin typeface="Cambria Math" panose="02040503050406030204" pitchFamily="18" charset="0"/>
                              <a:ea typeface="微软雅黑" panose="020B0503020204020204" pitchFamily="34" charset="-122"/>
                            </a:rPr>
                          </m:ctrlPr>
                        </m:sSupPr>
                        <m:e>
                          <m:acc>
                            <m:accPr>
                              <m:chr m:val="̂"/>
                              <m:ctrlPr>
                                <a:rPr lang="en-CN" altLang="zh-CN" sz="2400" b="1" i="1" smtClean="0">
                                  <a:solidFill>
                                    <a:schemeClr val="bg1"/>
                                  </a:solidFill>
                                  <a:latin typeface="Cambria Math" panose="02040503050406030204" pitchFamily="18" charset="0"/>
                                  <a:ea typeface="微软雅黑" panose="020B0503020204020204" pitchFamily="34" charset="-122"/>
                                </a:rPr>
                              </m:ctrlPr>
                            </m:accPr>
                            <m:e>
                              <m:r>
                                <a:rPr lang="en-US" altLang="zh-CN" sz="2400" b="1" i="1" smtClean="0">
                                  <a:solidFill>
                                    <a:schemeClr val="bg1"/>
                                  </a:solidFill>
                                  <a:latin typeface="Cambria Math" panose="02040503050406030204" pitchFamily="18" charset="0"/>
                                  <a:ea typeface="微软雅黑" panose="020B0503020204020204" pitchFamily="34" charset="-122"/>
                                </a:rPr>
                                <m:t>𝒙</m:t>
                              </m:r>
                            </m:e>
                          </m:acc>
                        </m:e>
                        <m:sup>
                          <m:r>
                            <a:rPr lang="en-US" altLang="zh-CN" sz="2400" b="0" i="1" smtClean="0">
                              <a:solidFill>
                                <a:schemeClr val="bg1"/>
                              </a:solidFill>
                              <a:latin typeface="Cambria Math" panose="02040503050406030204" pitchFamily="18" charset="0"/>
                              <a:ea typeface="微软雅黑" panose="020B0503020204020204" pitchFamily="34" charset="-122"/>
                            </a:rPr>
                            <m:t>𝑖</m:t>
                          </m:r>
                          <m:r>
                            <a:rPr lang="en-US" altLang="zh-CN" sz="2400" b="0" i="1" smtClean="0">
                              <a:solidFill>
                                <a:schemeClr val="bg1"/>
                              </a:solidFill>
                              <a:latin typeface="Cambria Math" panose="02040503050406030204" pitchFamily="18" charset="0"/>
                              <a:ea typeface="微软雅黑" panose="020B0503020204020204" pitchFamily="34" charset="-122"/>
                            </a:rPr>
                            <m:t>+</m:t>
                          </m:r>
                          <m:r>
                            <m:rPr>
                              <m:sty m:val="p"/>
                            </m:rPr>
                            <a:rPr lang="en-US" altLang="zh-CN" sz="2400" i="1">
                              <a:solidFill>
                                <a:schemeClr val="bg1"/>
                              </a:solidFill>
                              <a:latin typeface="Cambria Math" panose="02040503050406030204" pitchFamily="18" charset="0"/>
                              <a:ea typeface="微软雅黑" panose="020B0503020204020204" pitchFamily="34" charset="-122"/>
                            </a:rPr>
                            <m:t>T</m:t>
                          </m:r>
                        </m:sup>
                      </m:sSup>
                    </m:oMath>
                  </m:oMathPara>
                </a14:m>
                <a:endParaRPr lang="en-CN" dirty="0"/>
              </a:p>
            </p:txBody>
          </p:sp>
        </mc:Choice>
        <mc:Fallback xmlns="">
          <p:sp>
            <p:nvSpPr>
              <p:cNvPr id="28" name="TextBox 27">
                <a:extLst>
                  <a:ext uri="{FF2B5EF4-FFF2-40B4-BE49-F238E27FC236}">
                    <a16:creationId xmlns:a16="http://schemas.microsoft.com/office/drawing/2014/main" id="{B6662207-3645-4C03-524B-40DF2DA59C90}"/>
                  </a:ext>
                </a:extLst>
              </p:cNvPr>
              <p:cNvSpPr txBox="1">
                <a:spLocks noRot="1" noChangeAspect="1" noMove="1" noResize="1" noEditPoints="1" noAdjustHandles="1" noChangeArrowheads="1" noChangeShapeType="1" noTextEdit="1"/>
              </p:cNvSpPr>
              <p:nvPr/>
            </p:nvSpPr>
            <p:spPr>
              <a:xfrm>
                <a:off x="9136605" y="6035448"/>
                <a:ext cx="855940" cy="473591"/>
              </a:xfrm>
              <a:prstGeom prst="rect">
                <a:avLst/>
              </a:prstGeom>
              <a:blipFill>
                <a:blip r:embed="rId10"/>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7E22A34-4041-B3F1-A7AB-421C27AD8B28}"/>
                  </a:ext>
                </a:extLst>
              </p:cNvPr>
              <p:cNvSpPr txBox="1"/>
              <p:nvPr/>
            </p:nvSpPr>
            <p:spPr>
              <a:xfrm>
                <a:off x="8089205" y="6035448"/>
                <a:ext cx="969753" cy="4735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smtClean="0">
                              <a:solidFill>
                                <a:schemeClr val="bg1"/>
                              </a:solidFill>
                              <a:latin typeface="Cambria Math" panose="02040503050406030204" pitchFamily="18" charset="0"/>
                              <a:ea typeface="微软雅黑" panose="020B0503020204020204" pitchFamily="34" charset="-122"/>
                            </a:rPr>
                          </m:ctrlPr>
                        </m:sSupPr>
                        <m:e>
                          <m:acc>
                            <m:accPr>
                              <m:chr m:val="̂"/>
                              <m:ctrlPr>
                                <a:rPr lang="en-CN" altLang="zh-CN" sz="2400" b="1" i="1" smtClean="0">
                                  <a:solidFill>
                                    <a:schemeClr val="bg1"/>
                                  </a:solidFill>
                                  <a:latin typeface="Cambria Math" panose="02040503050406030204" pitchFamily="18" charset="0"/>
                                  <a:ea typeface="微软雅黑" panose="020B0503020204020204" pitchFamily="34" charset="-122"/>
                                </a:rPr>
                              </m:ctrlPr>
                            </m:accPr>
                            <m:e>
                              <m:r>
                                <a:rPr lang="en-US" altLang="zh-CN" sz="2400" b="1" i="1" smtClean="0">
                                  <a:solidFill>
                                    <a:schemeClr val="bg1"/>
                                  </a:solidFill>
                                  <a:latin typeface="Cambria Math" panose="02040503050406030204" pitchFamily="18" charset="0"/>
                                  <a:ea typeface="微软雅黑" panose="020B0503020204020204" pitchFamily="34" charset="-122"/>
                                </a:rPr>
                                <m:t>𝒙</m:t>
                              </m:r>
                            </m:e>
                          </m:acc>
                        </m:e>
                        <m:sup>
                          <m:r>
                            <a:rPr lang="en-US" altLang="zh-CN" sz="2400" b="0" i="1" smtClean="0">
                              <a:solidFill>
                                <a:schemeClr val="bg1"/>
                              </a:solidFill>
                              <a:latin typeface="Cambria Math" panose="02040503050406030204" pitchFamily="18" charset="0"/>
                              <a:ea typeface="微软雅黑" panose="020B0503020204020204" pitchFamily="34" charset="-122"/>
                            </a:rPr>
                            <m:t>𝑖</m:t>
                          </m:r>
                          <m:r>
                            <a:rPr lang="en-US" altLang="zh-CN" sz="2400" b="0" i="1" smtClean="0">
                              <a:solidFill>
                                <a:schemeClr val="bg1"/>
                              </a:solidFill>
                              <a:latin typeface="Cambria Math" panose="02040503050406030204" pitchFamily="18" charset="0"/>
                              <a:ea typeface="微软雅黑" panose="020B0503020204020204" pitchFamily="34" charset="-122"/>
                            </a:rPr>
                            <m:t>+10</m:t>
                          </m:r>
                        </m:sup>
                      </m:sSup>
                    </m:oMath>
                  </m:oMathPara>
                </a14:m>
                <a:endParaRPr lang="en-CN" dirty="0"/>
              </a:p>
            </p:txBody>
          </p:sp>
        </mc:Choice>
        <mc:Fallback xmlns="">
          <p:sp>
            <p:nvSpPr>
              <p:cNvPr id="29" name="TextBox 28">
                <a:extLst>
                  <a:ext uri="{FF2B5EF4-FFF2-40B4-BE49-F238E27FC236}">
                    <a16:creationId xmlns:a16="http://schemas.microsoft.com/office/drawing/2014/main" id="{C7E22A34-4041-B3F1-A7AB-421C27AD8B28}"/>
                  </a:ext>
                </a:extLst>
              </p:cNvPr>
              <p:cNvSpPr txBox="1">
                <a:spLocks noRot="1" noChangeAspect="1" noMove="1" noResize="1" noEditPoints="1" noAdjustHandles="1" noChangeArrowheads="1" noChangeShapeType="1" noTextEdit="1"/>
              </p:cNvSpPr>
              <p:nvPr/>
            </p:nvSpPr>
            <p:spPr>
              <a:xfrm>
                <a:off x="8089205" y="6035448"/>
                <a:ext cx="969753" cy="473591"/>
              </a:xfrm>
              <a:prstGeom prst="rect">
                <a:avLst/>
              </a:prstGeom>
              <a:blipFill>
                <a:blip r:embed="rId11"/>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E96A3E8-49A4-3497-3788-380569D67AB8}"/>
                  </a:ext>
                </a:extLst>
              </p:cNvPr>
              <p:cNvSpPr txBox="1"/>
              <p:nvPr/>
            </p:nvSpPr>
            <p:spPr>
              <a:xfrm>
                <a:off x="4762552" y="6019617"/>
                <a:ext cx="844718" cy="4735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smtClean="0">
                              <a:solidFill>
                                <a:schemeClr val="bg1"/>
                              </a:solidFill>
                              <a:latin typeface="Cambria Math" panose="02040503050406030204" pitchFamily="18" charset="0"/>
                              <a:ea typeface="微软雅黑" panose="020B0503020204020204" pitchFamily="34" charset="-122"/>
                            </a:rPr>
                          </m:ctrlPr>
                        </m:sSupPr>
                        <m:e>
                          <m:acc>
                            <m:accPr>
                              <m:chr m:val="̂"/>
                              <m:ctrlPr>
                                <a:rPr lang="en-CN" altLang="zh-CN" sz="2400" b="1" i="1" smtClean="0">
                                  <a:solidFill>
                                    <a:schemeClr val="bg1"/>
                                  </a:solidFill>
                                  <a:latin typeface="Cambria Math" panose="02040503050406030204" pitchFamily="18" charset="0"/>
                                  <a:ea typeface="微软雅黑" panose="020B0503020204020204" pitchFamily="34" charset="-122"/>
                                </a:rPr>
                              </m:ctrlPr>
                            </m:accPr>
                            <m:e>
                              <m:r>
                                <a:rPr lang="en-US" altLang="zh-CN" sz="2400" b="1" i="1" smtClean="0">
                                  <a:solidFill>
                                    <a:schemeClr val="bg1"/>
                                  </a:solidFill>
                                  <a:latin typeface="Cambria Math" panose="02040503050406030204" pitchFamily="18" charset="0"/>
                                  <a:ea typeface="微软雅黑" panose="020B0503020204020204" pitchFamily="34" charset="-122"/>
                                </a:rPr>
                                <m:t>𝒙</m:t>
                              </m:r>
                            </m:e>
                          </m:acc>
                        </m:e>
                        <m:sup>
                          <m:r>
                            <a:rPr lang="en-US" altLang="zh-CN" sz="2400" b="0" i="1" smtClean="0">
                              <a:solidFill>
                                <a:schemeClr val="bg1"/>
                              </a:solidFill>
                              <a:latin typeface="Cambria Math" panose="02040503050406030204" pitchFamily="18" charset="0"/>
                              <a:ea typeface="微软雅黑" panose="020B0503020204020204" pitchFamily="34" charset="-122"/>
                            </a:rPr>
                            <m:t>𝑖</m:t>
                          </m:r>
                          <m:r>
                            <a:rPr lang="en-US" altLang="zh-CN" sz="2400" b="0" i="1" smtClean="0">
                              <a:solidFill>
                                <a:schemeClr val="bg1"/>
                              </a:solidFill>
                              <a:latin typeface="Cambria Math" panose="02040503050406030204" pitchFamily="18" charset="0"/>
                              <a:ea typeface="微软雅黑" panose="020B0503020204020204" pitchFamily="34" charset="-122"/>
                            </a:rPr>
                            <m:t>+</m:t>
                          </m:r>
                          <m:r>
                            <a:rPr lang="en-US" altLang="zh-CN" sz="2400" b="1" i="1" smtClean="0">
                              <a:solidFill>
                                <a:schemeClr val="bg1"/>
                              </a:solidFill>
                              <a:latin typeface="Cambria Math" panose="02040503050406030204" pitchFamily="18" charset="0"/>
                              <a:ea typeface="微软雅黑" panose="020B0503020204020204" pitchFamily="34" charset="-122"/>
                            </a:rPr>
                            <m:t>𝟐</m:t>
                          </m:r>
                        </m:sup>
                      </m:sSup>
                    </m:oMath>
                  </m:oMathPara>
                </a14:m>
                <a:endParaRPr lang="en-CN" dirty="0"/>
              </a:p>
            </p:txBody>
          </p:sp>
        </mc:Choice>
        <mc:Fallback xmlns="">
          <p:sp>
            <p:nvSpPr>
              <p:cNvPr id="30" name="TextBox 29">
                <a:extLst>
                  <a:ext uri="{FF2B5EF4-FFF2-40B4-BE49-F238E27FC236}">
                    <a16:creationId xmlns:a16="http://schemas.microsoft.com/office/drawing/2014/main" id="{BE96A3E8-49A4-3497-3788-380569D67AB8}"/>
                  </a:ext>
                </a:extLst>
              </p:cNvPr>
              <p:cNvSpPr txBox="1">
                <a:spLocks noRot="1" noChangeAspect="1" noMove="1" noResize="1" noEditPoints="1" noAdjustHandles="1" noChangeArrowheads="1" noChangeShapeType="1" noTextEdit="1"/>
              </p:cNvSpPr>
              <p:nvPr/>
            </p:nvSpPr>
            <p:spPr>
              <a:xfrm>
                <a:off x="4762552" y="6019617"/>
                <a:ext cx="844718" cy="473591"/>
              </a:xfrm>
              <a:prstGeom prst="rect">
                <a:avLst/>
              </a:prstGeom>
              <a:blipFill>
                <a:blip r:embed="rId12"/>
                <a:stretch>
                  <a:fillRect/>
                </a:stretch>
              </a:blipFill>
            </p:spPr>
            <p:txBody>
              <a:bodyPr/>
              <a:lstStyle/>
              <a:p>
                <a:r>
                  <a:rPr lang="en-CN">
                    <a:noFill/>
                  </a:rPr>
                  <a:t> </a:t>
                </a:r>
              </a:p>
            </p:txBody>
          </p:sp>
        </mc:Fallback>
      </mc:AlternateContent>
      <p:sp>
        <p:nvSpPr>
          <p:cNvPr id="31" name="TextBox 30">
            <a:extLst>
              <a:ext uri="{FF2B5EF4-FFF2-40B4-BE49-F238E27FC236}">
                <a16:creationId xmlns:a16="http://schemas.microsoft.com/office/drawing/2014/main" id="{D2110E0B-B2EE-2E82-97B4-D4181D995A7C}"/>
              </a:ext>
            </a:extLst>
          </p:cNvPr>
          <p:cNvSpPr txBox="1"/>
          <p:nvPr/>
        </p:nvSpPr>
        <p:spPr>
          <a:xfrm>
            <a:off x="7524407" y="6010633"/>
            <a:ext cx="768159" cy="523220"/>
          </a:xfrm>
          <a:prstGeom prst="rect">
            <a:avLst/>
          </a:prstGeom>
          <a:noFill/>
        </p:spPr>
        <p:txBody>
          <a:bodyPr wrap="none" rtlCol="0">
            <a:spAutoFit/>
          </a:bodyPr>
          <a:lstStyle/>
          <a:p>
            <a:r>
              <a:rPr lang="en-US" sz="2800" b="1" dirty="0">
                <a:solidFill>
                  <a:schemeClr val="bg1"/>
                </a:solidFill>
              </a:rPr>
              <a:t>……</a:t>
            </a:r>
            <a:endParaRPr lang="en-CN" sz="2800" b="1" dirty="0">
              <a:solidFill>
                <a:schemeClr val="bg1"/>
              </a:solidFill>
            </a:endParaRPr>
          </a:p>
        </p:txBody>
      </p:sp>
      <p:pic>
        <p:nvPicPr>
          <p:cNvPr id="32" name="Picture 31">
            <a:extLst>
              <a:ext uri="{FF2B5EF4-FFF2-40B4-BE49-F238E27FC236}">
                <a16:creationId xmlns:a16="http://schemas.microsoft.com/office/drawing/2014/main" id="{844ECC10-75B5-0302-21FC-C2F7A43B7204}"/>
              </a:ext>
            </a:extLst>
          </p:cNvPr>
          <p:cNvPicPr>
            <a:picLocks noChangeAspect="1"/>
          </p:cNvPicPr>
          <p:nvPr/>
        </p:nvPicPr>
        <p:blipFill>
          <a:blip r:embed="rId13"/>
          <a:stretch>
            <a:fillRect/>
          </a:stretch>
        </p:blipFill>
        <p:spPr>
          <a:xfrm>
            <a:off x="9267924" y="4330722"/>
            <a:ext cx="736506" cy="749331"/>
          </a:xfrm>
          <a:prstGeom prst="rect">
            <a:avLst/>
          </a:prstGeom>
        </p:spPr>
      </p:pic>
      <p:pic>
        <p:nvPicPr>
          <p:cNvPr id="33" name="Picture 32">
            <a:extLst>
              <a:ext uri="{FF2B5EF4-FFF2-40B4-BE49-F238E27FC236}">
                <a16:creationId xmlns:a16="http://schemas.microsoft.com/office/drawing/2014/main" id="{E15662F4-0FA0-3768-D09A-75E38EAD4898}"/>
              </a:ext>
            </a:extLst>
          </p:cNvPr>
          <p:cNvPicPr>
            <a:picLocks noChangeAspect="1"/>
          </p:cNvPicPr>
          <p:nvPr/>
        </p:nvPicPr>
        <p:blipFill>
          <a:blip r:embed="rId3"/>
          <a:stretch>
            <a:fillRect/>
          </a:stretch>
        </p:blipFill>
        <p:spPr>
          <a:xfrm>
            <a:off x="6318660" y="4327622"/>
            <a:ext cx="736506" cy="749331"/>
          </a:xfrm>
          <a:prstGeom prst="rect">
            <a:avLst/>
          </a:prstGeom>
        </p:spPr>
      </p:pic>
    </p:spTree>
    <p:extLst>
      <p:ext uri="{BB962C8B-B14F-4D97-AF65-F5344CB8AC3E}">
        <p14:creationId xmlns:p14="http://schemas.microsoft.com/office/powerpoint/2010/main" val="2078318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48F5B49-D1E7-48B5-E064-685051607C92}"/>
              </a:ext>
            </a:extLst>
          </p:cNvPr>
          <p:cNvSpPr txBox="1">
            <a:spLocks/>
          </p:cNvSpPr>
          <p:nvPr/>
        </p:nvSpPr>
        <p:spPr>
          <a:xfrm>
            <a:off x="422095" y="203206"/>
            <a:ext cx="7496210" cy="693823"/>
          </a:xfrm>
          <a:prstGeom prst="rect">
            <a:avLst/>
          </a:prstGeom>
        </p:spPr>
        <p:txBody>
          <a:bodyPr numCol="1">
            <a:norm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N" sz="3000" dirty="0">
                <a:solidFill>
                  <a:srgbClr val="354257"/>
                </a:solidFill>
                <a:latin typeface="Helvetica" pitchFamily="2" charset="0"/>
              </a:rPr>
              <a:t>Effect of the replay buffer</a:t>
            </a:r>
          </a:p>
        </p:txBody>
      </p:sp>
      <p:pic>
        <p:nvPicPr>
          <p:cNvPr id="3" name="Picture 2" descr="Chart, line chart&#10;&#10;Description automatically generated">
            <a:extLst>
              <a:ext uri="{FF2B5EF4-FFF2-40B4-BE49-F238E27FC236}">
                <a16:creationId xmlns:a16="http://schemas.microsoft.com/office/drawing/2014/main" id="{781615EB-7F10-DF6E-C716-029489923445}"/>
              </a:ext>
            </a:extLst>
          </p:cNvPr>
          <p:cNvPicPr>
            <a:picLocks noChangeAspect="1"/>
          </p:cNvPicPr>
          <p:nvPr/>
        </p:nvPicPr>
        <p:blipFill>
          <a:blip r:embed="rId3"/>
          <a:stretch>
            <a:fillRect/>
          </a:stretch>
        </p:blipFill>
        <p:spPr>
          <a:xfrm>
            <a:off x="280390" y="2300290"/>
            <a:ext cx="11378209" cy="2957512"/>
          </a:xfrm>
          <a:prstGeom prst="rect">
            <a:avLst/>
          </a:prstGeom>
        </p:spPr>
      </p:pic>
      <p:sp>
        <p:nvSpPr>
          <p:cNvPr id="6" name="TextBox 5">
            <a:extLst>
              <a:ext uri="{FF2B5EF4-FFF2-40B4-BE49-F238E27FC236}">
                <a16:creationId xmlns:a16="http://schemas.microsoft.com/office/drawing/2014/main" id="{AEC8B4B1-143F-F163-B00C-11A8FCF31D8A}"/>
              </a:ext>
            </a:extLst>
          </p:cNvPr>
          <p:cNvSpPr txBox="1"/>
          <p:nvPr/>
        </p:nvSpPr>
        <p:spPr>
          <a:xfrm>
            <a:off x="422095" y="1185870"/>
            <a:ext cx="11236504" cy="984885"/>
          </a:xfrm>
          <a:prstGeom prst="rect">
            <a:avLst/>
          </a:prstGeom>
          <a:noFill/>
        </p:spPr>
        <p:txBody>
          <a:bodyPr wrap="square" rtlCol="0">
            <a:spAutoFit/>
          </a:bodyPr>
          <a:lstStyle/>
          <a:p>
            <a:r>
              <a:rPr lang="en-US" sz="2000" b="0" dirty="0">
                <a:effectLst/>
                <a:latin typeface="Rockwell" panose="02060603020205020403" pitchFamily="18" charset="77"/>
              </a:rPr>
              <a:t>Effects of the autoregressive training with the proposed replay buffer mechanism (red lines) or without it(bluelines) </a:t>
            </a:r>
            <a:endParaRPr lang="en-US" sz="2000" dirty="0">
              <a:latin typeface="Rockwell" panose="02060603020205020403" pitchFamily="18" charset="77"/>
            </a:endParaRPr>
          </a:p>
          <a:p>
            <a:endParaRPr lang="en-CN" dirty="0"/>
          </a:p>
        </p:txBody>
      </p:sp>
    </p:spTree>
    <p:extLst>
      <p:ext uri="{BB962C8B-B14F-4D97-AF65-F5344CB8AC3E}">
        <p14:creationId xmlns:p14="http://schemas.microsoft.com/office/powerpoint/2010/main" val="353038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private/var/folders/r8/q_ypq0t5233grd8wk6rmj2rw0000gn/T/com.kingsoft.wpsoffice.mac/picturecompress_20230103122424/output_3.pngoutput_3"/>
          <p:cNvPicPr>
            <a:picLocks noChangeAspect="1"/>
          </p:cNvPicPr>
          <p:nvPr/>
        </p:nvPicPr>
        <p:blipFill>
          <a:blip r:embed="rId2"/>
          <a:stretch>
            <a:fillRect/>
          </a:stretch>
        </p:blipFill>
        <p:spPr>
          <a:xfrm>
            <a:off x="0" y="0"/>
            <a:ext cx="12192000" cy="6858000"/>
          </a:xfrm>
          <a:prstGeom prst="rect">
            <a:avLst/>
          </a:prstGeom>
        </p:spPr>
      </p:pic>
      <p:sp>
        <p:nvSpPr>
          <p:cNvPr id="5" name="Text Placeholder 1"/>
          <p:cNvSpPr txBox="1"/>
          <p:nvPr/>
        </p:nvSpPr>
        <p:spPr bwMode="gray">
          <a:xfrm>
            <a:off x="1401445" y="3216910"/>
            <a:ext cx="7626985" cy="424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noAutofit/>
          </a:bodyPr>
          <a:lstStyle>
            <a:lvl1pPr marL="0" indent="0" algn="l" rtl="0" eaLnBrk="1" fontAlgn="base" hangingPunct="1">
              <a:spcBef>
                <a:spcPts val="0"/>
              </a:spcBef>
              <a:spcAft>
                <a:spcPct val="0"/>
              </a:spcAft>
              <a:buNone/>
              <a:defRPr sz="2800">
                <a:solidFill>
                  <a:schemeClr val="tx2"/>
                </a:solidFill>
                <a:latin typeface="+mn-lt"/>
                <a:ea typeface="+mn-ea"/>
                <a:cs typeface="+mn-cs"/>
                <a:sym typeface="Arial" panose="020B0604020202020204"/>
              </a:defRPr>
            </a:lvl1pPr>
            <a:lvl2pPr marL="0" indent="0" algn="l" rtl="0" eaLnBrk="1" fontAlgn="base" hangingPunct="1">
              <a:spcBef>
                <a:spcPts val="0"/>
              </a:spcBef>
              <a:spcAft>
                <a:spcPct val="0"/>
              </a:spcAft>
              <a:buFont typeface="Arial" panose="020B0604020202020204" pitchFamily="34" charset="0"/>
              <a:buNone/>
              <a:defRPr sz="2800">
                <a:solidFill>
                  <a:schemeClr val="accent1"/>
                </a:solidFill>
                <a:latin typeface="+mn-lt"/>
                <a:cs typeface="+mn-cs"/>
                <a:sym typeface="Arial" panose="020B0604020202020204"/>
              </a:defRPr>
            </a:lvl2pPr>
            <a:lvl3pPr marL="516255" indent="-171450"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sym typeface="Arial" panose="020B0604020202020204"/>
              </a:defRPr>
            </a:lvl3pPr>
            <a:lvl4pPr marL="684530" indent="-167005"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sym typeface="Arial" panose="020B0604020202020204"/>
              </a:defRPr>
            </a:lvl4pPr>
            <a:lvl5pPr marL="859155" indent="-173355"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sym typeface="Arial" panose="020B0604020202020204"/>
              </a:defRPr>
            </a:lvl5pPr>
            <a:lvl6pPr marL="1316355" indent="-173355"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defRPr>
            </a:lvl6pPr>
            <a:lvl7pPr marL="1773555" indent="-173355"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defRPr>
            </a:lvl7pPr>
            <a:lvl8pPr marL="2230755" indent="-173355"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defRPr>
            </a:lvl8pPr>
            <a:lvl9pPr marL="2687955" indent="-173355"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defRPr>
            </a:lvl9pPr>
          </a:lstStyle>
          <a:p>
            <a:pPr>
              <a:lnSpc>
                <a:spcPct val="100000"/>
              </a:lnSpc>
              <a:spcBef>
                <a:spcPct val="60000"/>
              </a:spcBef>
              <a:defRPr/>
            </a:pPr>
            <a:r>
              <a:rPr lang="zh-CN" altLang="en-US" sz="3200" b="1" kern="0" dirty="0">
                <a:solidFill>
                  <a:srgbClr val="025F84"/>
                </a:solidFill>
                <a:latin typeface="PingFang SC" panose="020B0400000000000000" pitchFamily="34" charset="-122"/>
                <a:ea typeface="PingFang SC" panose="020B0400000000000000" pitchFamily="34" charset="-122"/>
              </a:rPr>
              <a:t>｜</a:t>
            </a:r>
            <a:r>
              <a:rPr lang="en-US" altLang="zh-CN" sz="3200" b="1" kern="0" dirty="0">
                <a:solidFill>
                  <a:srgbClr val="025F84"/>
                </a:solidFill>
                <a:latin typeface="PingFang SC" panose="020B0400000000000000" pitchFamily="34" charset="-122"/>
                <a:ea typeface="PingFang SC" panose="020B0400000000000000" pitchFamily="34" charset="-122"/>
              </a:rPr>
              <a:t>The Third</a:t>
            </a:r>
            <a:r>
              <a:rPr lang="en-US" sz="3200" b="1" kern="0" dirty="0">
                <a:solidFill>
                  <a:srgbClr val="025F84"/>
                </a:solidFill>
                <a:latin typeface="PingFang SC" panose="020B0400000000000000" pitchFamily="34" charset="-122"/>
                <a:ea typeface="PingFang SC" panose="020B0400000000000000" pitchFamily="34" charset="-122"/>
              </a:rPr>
              <a:t> Part – Evaluations</a:t>
            </a:r>
            <a:endParaRPr lang="zh-CN" altLang="en-US" sz="3200" b="1" kern="0" dirty="0">
              <a:solidFill>
                <a:srgbClr val="025F84"/>
              </a:solidFill>
              <a:latin typeface="PingFang SC" panose="020B0400000000000000" pitchFamily="34" charset="-122"/>
              <a:ea typeface="PingFang SC" panose="020B0400000000000000" pitchFamily="34" charset="-122"/>
            </a:endParaRPr>
          </a:p>
        </p:txBody>
      </p:sp>
    </p:spTree>
    <p:extLst>
      <p:ext uri="{BB962C8B-B14F-4D97-AF65-F5344CB8AC3E}">
        <p14:creationId xmlns:p14="http://schemas.microsoft.com/office/powerpoint/2010/main" val="1652956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49F904-755F-FD65-982C-C23C4C4DD95F}"/>
              </a:ext>
            </a:extLst>
          </p:cNvPr>
          <p:cNvSpPr>
            <a:spLocks noGrp="1"/>
          </p:cNvSpPr>
          <p:nvPr>
            <p:ph sz="quarter" idx="10"/>
          </p:nvPr>
        </p:nvSpPr>
        <p:spPr>
          <a:xfrm>
            <a:off x="636070" y="991026"/>
            <a:ext cx="10919860" cy="4875948"/>
          </a:xfrm>
        </p:spPr>
        <p:txBody>
          <a:bodyPr/>
          <a:lstStyle/>
          <a:p>
            <a:r>
              <a:rPr lang="en-CN" dirty="0">
                <a:latin typeface="Rockwell" panose="02060603020205020403" pitchFamily="18" charset="77"/>
              </a:rPr>
              <a:t>Data:</a:t>
            </a:r>
          </a:p>
          <a:p>
            <a:pPr lvl="1"/>
            <a:r>
              <a:rPr lang="en-CN" dirty="0">
                <a:latin typeface="Rockwell" panose="02060603020205020403" pitchFamily="18" charset="77"/>
              </a:rPr>
              <a:t>ERA5: </a:t>
            </a:r>
            <a:r>
              <a:rPr lang="en-US" dirty="0">
                <a:latin typeface="Rockwell" panose="02060603020205020403" pitchFamily="18" charset="77"/>
              </a:rPr>
              <a:t>the fifth generation ECMWF reanalysis for the global weather [1]</a:t>
            </a:r>
          </a:p>
          <a:p>
            <a:pPr lvl="1"/>
            <a:r>
              <a:rPr lang="en-CN" dirty="0">
                <a:solidFill>
                  <a:srgbClr val="FF0000"/>
                </a:solidFill>
                <a:latin typeface="Rockwell" panose="02060603020205020403" pitchFamily="18" charset="77"/>
              </a:rPr>
              <a:t>Six-hourly</a:t>
            </a:r>
            <a:r>
              <a:rPr lang="en-CN" dirty="0">
                <a:latin typeface="Rockwell" panose="02060603020205020403" pitchFamily="18" charset="77"/>
              </a:rPr>
              <a:t>: original data is hourly and we only use 1/6 of it</a:t>
            </a:r>
          </a:p>
          <a:p>
            <a:pPr lvl="1"/>
            <a:r>
              <a:rPr lang="en-CN" dirty="0">
                <a:latin typeface="Rockwell" panose="02060603020205020403" pitchFamily="18" charset="77"/>
              </a:rPr>
              <a:t>Vertical levels: all </a:t>
            </a:r>
            <a:r>
              <a:rPr lang="en-CN" dirty="0">
                <a:solidFill>
                  <a:srgbClr val="FF0000"/>
                </a:solidFill>
                <a:latin typeface="Rockwell" panose="02060603020205020403" pitchFamily="18" charset="77"/>
              </a:rPr>
              <a:t>37</a:t>
            </a:r>
            <a:r>
              <a:rPr lang="en-CN" dirty="0">
                <a:latin typeface="Rockwell" panose="02060603020205020403" pitchFamily="18" charset="77"/>
              </a:rPr>
              <a:t> levels in the ERA5 data on pressure levels</a:t>
            </a:r>
          </a:p>
          <a:p>
            <a:pPr lvl="1"/>
            <a:r>
              <a:rPr lang="en-CN" dirty="0">
                <a:latin typeface="Rockwell" panose="02060603020205020403" pitchFamily="18" charset="77"/>
              </a:rPr>
              <a:t>Variables:</a:t>
            </a:r>
          </a:p>
          <a:p>
            <a:pPr lvl="2"/>
            <a:r>
              <a:rPr lang="en-CN" dirty="0">
                <a:solidFill>
                  <a:srgbClr val="FF0000"/>
                </a:solidFill>
                <a:latin typeface="Rockwell" panose="02060603020205020403" pitchFamily="18" charset="77"/>
              </a:rPr>
              <a:t>5</a:t>
            </a:r>
            <a:r>
              <a:rPr lang="en-CN" dirty="0">
                <a:latin typeface="Rockwell" panose="02060603020205020403" pitchFamily="18" charset="77"/>
              </a:rPr>
              <a:t> atmospheric variables: </a:t>
            </a:r>
            <a:r>
              <a:rPr lang="en-US" dirty="0">
                <a:latin typeface="Rockwell" panose="02060603020205020403" pitchFamily="18" charset="77"/>
              </a:rPr>
              <a:t>geopotential, temperature, humidity, u component of wind, v component of wind</a:t>
            </a:r>
            <a:endParaRPr lang="en-CN" dirty="0">
              <a:latin typeface="Rockwell" panose="02060603020205020403" pitchFamily="18" charset="77"/>
            </a:endParaRPr>
          </a:p>
          <a:p>
            <a:pPr lvl="2"/>
            <a:r>
              <a:rPr lang="en-CN" dirty="0">
                <a:latin typeface="Rockwell" panose="02060603020205020403" pitchFamily="18" charset="77"/>
              </a:rPr>
              <a:t>Surface variables: </a:t>
            </a:r>
            <a:r>
              <a:rPr lang="en-US" dirty="0">
                <a:latin typeface="Rockwell" panose="02060603020205020403" pitchFamily="18" charset="77"/>
              </a:rPr>
              <a:t>mean sea level pressure, 2-meter temperature, 10-meter u component of wind, and 10-meter v component of wind. </a:t>
            </a:r>
            <a:endParaRPr lang="en-CN" dirty="0">
              <a:latin typeface="Rockwell" panose="02060603020205020403" pitchFamily="18" charset="77"/>
            </a:endParaRPr>
          </a:p>
          <a:p>
            <a:pPr lvl="1"/>
            <a:r>
              <a:rPr lang="en-CN" dirty="0">
                <a:latin typeface="Rockwell" panose="02060603020205020403" pitchFamily="18" charset="77"/>
              </a:rPr>
              <a:t>Spliting: </a:t>
            </a:r>
            <a:r>
              <a:rPr lang="en-CN" dirty="0">
                <a:solidFill>
                  <a:srgbClr val="FF0000"/>
                </a:solidFill>
                <a:latin typeface="Rockwell" panose="02060603020205020403" pitchFamily="18" charset="77"/>
              </a:rPr>
              <a:t>1979-2015</a:t>
            </a:r>
            <a:r>
              <a:rPr lang="en-CN" dirty="0">
                <a:latin typeface="Rockwell" panose="02060603020205020403" pitchFamily="18" charset="77"/>
              </a:rPr>
              <a:t> for training (37 years), </a:t>
            </a:r>
            <a:r>
              <a:rPr lang="en-CN" dirty="0">
                <a:solidFill>
                  <a:srgbClr val="FF0000"/>
                </a:solidFill>
                <a:latin typeface="Rockwell" panose="02060603020205020403" pitchFamily="18" charset="77"/>
              </a:rPr>
              <a:t>2016-2017</a:t>
            </a:r>
            <a:r>
              <a:rPr lang="en-CN" dirty="0">
                <a:latin typeface="Rockwell" panose="02060603020205020403" pitchFamily="18" charset="77"/>
              </a:rPr>
              <a:t> for validation, </a:t>
            </a:r>
            <a:r>
              <a:rPr lang="en-CN" dirty="0">
                <a:solidFill>
                  <a:srgbClr val="FF0000"/>
                </a:solidFill>
                <a:latin typeface="Rockwell" panose="02060603020205020403" pitchFamily="18" charset="77"/>
              </a:rPr>
              <a:t>2018</a:t>
            </a:r>
            <a:r>
              <a:rPr lang="en-CN" dirty="0">
                <a:latin typeface="Rockwell" panose="02060603020205020403" pitchFamily="18" charset="77"/>
              </a:rPr>
              <a:t> for testing</a:t>
            </a:r>
          </a:p>
          <a:p>
            <a:r>
              <a:rPr lang="en-CN" dirty="0">
                <a:latin typeface="Rockwell" panose="02060603020205020403" pitchFamily="18" charset="77"/>
              </a:rPr>
              <a:t>Resource</a:t>
            </a:r>
          </a:p>
          <a:p>
            <a:pPr lvl="1"/>
            <a:r>
              <a:rPr lang="en-CN" dirty="0">
                <a:latin typeface="Rockwell" panose="02060603020205020403" pitchFamily="18" charset="77"/>
              </a:rPr>
              <a:t>32 A100 GPUs</a:t>
            </a:r>
          </a:p>
          <a:p>
            <a:pPr lvl="1"/>
            <a:r>
              <a:rPr lang="en-US" altLang="zh-CN" dirty="0">
                <a:latin typeface="Rockwell" panose="02060603020205020403" pitchFamily="18" charset="77"/>
              </a:rPr>
              <a:t>17</a:t>
            </a:r>
            <a:r>
              <a:rPr lang="en-CN" dirty="0">
                <a:latin typeface="Rockwell" panose="02060603020205020403" pitchFamily="18" charset="77"/>
              </a:rPr>
              <a:t> Days</a:t>
            </a:r>
            <a:endParaRPr lang="en-CN" sz="1800" dirty="0"/>
          </a:p>
        </p:txBody>
      </p:sp>
      <p:sp>
        <p:nvSpPr>
          <p:cNvPr id="3" name="Text Placeholder 2">
            <a:extLst>
              <a:ext uri="{FF2B5EF4-FFF2-40B4-BE49-F238E27FC236}">
                <a16:creationId xmlns:a16="http://schemas.microsoft.com/office/drawing/2014/main" id="{1F9ECD37-ABD3-8FA1-9771-CD5FE3A54929}"/>
              </a:ext>
            </a:extLst>
          </p:cNvPr>
          <p:cNvSpPr>
            <a:spLocks noGrp="1"/>
          </p:cNvSpPr>
          <p:nvPr>
            <p:ph type="body" sz="quarter" idx="11"/>
          </p:nvPr>
        </p:nvSpPr>
        <p:spPr>
          <a:xfrm>
            <a:off x="649287" y="164338"/>
            <a:ext cx="8295930" cy="500533"/>
          </a:xfrm>
        </p:spPr>
        <p:txBody>
          <a:bodyPr/>
          <a:lstStyle/>
          <a:p>
            <a:r>
              <a:rPr lang="en-CN" dirty="0">
                <a:latin typeface="Rockwell" panose="02060603020205020403" pitchFamily="18" charset="77"/>
              </a:rPr>
              <a:t>Training Details</a:t>
            </a:r>
          </a:p>
        </p:txBody>
      </p:sp>
      <p:sp>
        <p:nvSpPr>
          <p:cNvPr id="4" name="TextBox 3">
            <a:extLst>
              <a:ext uri="{FF2B5EF4-FFF2-40B4-BE49-F238E27FC236}">
                <a16:creationId xmlns:a16="http://schemas.microsoft.com/office/drawing/2014/main" id="{35D76BBF-1E5E-B7A5-2504-DFEAF323DFD7}"/>
              </a:ext>
            </a:extLst>
          </p:cNvPr>
          <p:cNvSpPr txBox="1"/>
          <p:nvPr/>
        </p:nvSpPr>
        <p:spPr>
          <a:xfrm>
            <a:off x="649287" y="6555162"/>
            <a:ext cx="6856364" cy="276999"/>
          </a:xfrm>
          <a:prstGeom prst="rect">
            <a:avLst/>
          </a:prstGeom>
          <a:noFill/>
        </p:spPr>
        <p:txBody>
          <a:bodyPr wrap="none" rtlCol="0">
            <a:spAutoFit/>
          </a:bodyPr>
          <a:lstStyle/>
          <a:p>
            <a:r>
              <a:rPr lang="en-CN" sz="1200" dirty="0"/>
              <a:t>[1] </a:t>
            </a:r>
            <a:r>
              <a:rPr lang="en-US" sz="1200" dirty="0"/>
              <a:t>https://</a:t>
            </a:r>
            <a:r>
              <a:rPr lang="en-US" sz="1200" dirty="0" err="1"/>
              <a:t>cds.climate.copernicus.eu</a:t>
            </a:r>
            <a:r>
              <a:rPr lang="en-US" sz="1200" dirty="0"/>
              <a:t>/</a:t>
            </a:r>
            <a:r>
              <a:rPr lang="en-US" sz="1200" dirty="0" err="1"/>
              <a:t>cdsapp</a:t>
            </a:r>
            <a:r>
              <a:rPr lang="en-US" sz="1200" dirty="0"/>
              <a:t>#!/dataset/reanalysis-era5-pressure-levels?tab=overview</a:t>
            </a:r>
            <a:endParaRPr lang="en-CN" sz="1200" dirty="0"/>
          </a:p>
        </p:txBody>
      </p:sp>
    </p:spTree>
    <p:extLst>
      <p:ext uri="{BB962C8B-B14F-4D97-AF65-F5344CB8AC3E}">
        <p14:creationId xmlns:p14="http://schemas.microsoft.com/office/powerpoint/2010/main" val="3570538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4;p8">
            <a:extLst>
              <a:ext uri="{FF2B5EF4-FFF2-40B4-BE49-F238E27FC236}">
                <a16:creationId xmlns:a16="http://schemas.microsoft.com/office/drawing/2014/main" id="{FEDED96A-F6C6-768E-1A98-1AB583BAD021}"/>
              </a:ext>
            </a:extLst>
          </p:cNvPr>
          <p:cNvSpPr/>
          <p:nvPr/>
        </p:nvSpPr>
        <p:spPr>
          <a:xfrm>
            <a:off x="272402" y="2088285"/>
            <a:ext cx="5091266" cy="3535716"/>
          </a:xfrm>
          <a:prstGeom prst="rect">
            <a:avLst/>
          </a:prstGeom>
          <a:noFill/>
          <a:ln>
            <a:noFill/>
          </a:ln>
        </p:spPr>
        <p:txBody>
          <a:bodyPr spcFirstLastPara="1" wrap="square" lIns="121868" tIns="60917" rIns="121868" bIns="60917" anchor="t" anchorCtr="0">
            <a:noAutofit/>
          </a:bodyPr>
          <a:lstStyle/>
          <a:p>
            <a:pPr marL="342900" marR="0" lvl="0" indent="-342900" algn="just" defTabSz="914400" rtl="0" eaLnBrk="1" fontAlgn="auto" latinLnBrk="0" hangingPunct="1">
              <a:lnSpc>
                <a:spcPct val="120000"/>
              </a:lnSpc>
              <a:spcBef>
                <a:spcPts val="600"/>
              </a:spcBef>
              <a:spcAft>
                <a:spcPts val="0"/>
              </a:spcAft>
              <a:buClrTx/>
              <a:buSzTx/>
              <a:buFont typeface="Wingdings" panose="05000000000000000000" pitchFamily="2" charset="2"/>
              <a:buChar char="p"/>
              <a:tabLst/>
              <a:defRPr/>
            </a:pPr>
            <a:r>
              <a:rPr kumimoji="0" lang="en-US" altLang="zh-CN" sz="1800" b="0" i="0" u="none" strike="noStrike" kern="1200" cap="none" spc="0" normalizeH="0" baseline="0" noProof="0" dirty="0" err="1">
                <a:ln>
                  <a:noFill/>
                </a:ln>
                <a:effectLst/>
                <a:uLnTx/>
                <a:uFillTx/>
                <a:latin typeface="微软雅黑" panose="020B0503020204020204" pitchFamily="34" charset="-122"/>
                <a:ea typeface="微软雅黑" panose="020B0503020204020204" pitchFamily="34" charset="-122"/>
              </a:rPr>
              <a:t>FengWu</a:t>
            </a:r>
            <a:r>
              <a:rPr lang="en-US" altLang="zh-CN" dirty="0">
                <a:latin typeface="微软雅黑" panose="020B0503020204020204" pitchFamily="34" charset="-122"/>
                <a:ea typeface="微软雅黑" panose="020B0503020204020204" pitchFamily="34" charset="-122"/>
              </a:rPr>
              <a:t> </a:t>
            </a:r>
            <a:r>
              <a:rPr kumimoji="0" lang="en-US" altLang="zh-CN" sz="1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achieves better performance than </a:t>
            </a:r>
            <a:r>
              <a:rPr kumimoji="0" lang="en-US" altLang="zh-CN" sz="1800" b="0" i="0" u="none" strike="noStrike" kern="1200" cap="none" spc="0" normalizeH="0" baseline="0" noProof="0" dirty="0" err="1">
                <a:ln>
                  <a:noFill/>
                </a:ln>
                <a:effectLst/>
                <a:uLnTx/>
                <a:uFillTx/>
                <a:latin typeface="微软雅黑" panose="020B0503020204020204" pitchFamily="34" charset="-122"/>
                <a:ea typeface="微软雅黑" panose="020B0503020204020204" pitchFamily="34" charset="-122"/>
              </a:rPr>
              <a:t>GraphCast</a:t>
            </a:r>
            <a:r>
              <a:rPr kumimoji="0" lang="en-US" altLang="zh-CN" sz="1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prior</a:t>
            </a:r>
            <a:r>
              <a:rPr kumimoji="0" lang="en-US" altLang="zh-CN" sz="18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 best model released by </a:t>
            </a:r>
            <a:r>
              <a:rPr kumimoji="0" lang="en-US" altLang="zh-CN" sz="1800" b="1" i="0" u="none" strike="noStrike" kern="1200" cap="none" spc="0" normalizeH="0" baseline="0" noProof="0" dirty="0" err="1">
                <a:ln>
                  <a:noFill/>
                </a:ln>
                <a:effectLst/>
                <a:uLnTx/>
                <a:uFillTx/>
                <a:latin typeface="微软雅黑" panose="020B0503020204020204" pitchFamily="34" charset="-122"/>
                <a:ea typeface="微软雅黑" panose="020B0503020204020204" pitchFamily="34" charset="-122"/>
              </a:rPr>
              <a:t>Deepmind</a:t>
            </a:r>
            <a:r>
              <a:rPr kumimoji="0" lang="en-US" altLang="zh-CN" sz="18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 </a:t>
            </a:r>
            <a:r>
              <a:rPr kumimoji="0" lang="en-US" altLang="zh-CN" sz="1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in Dec of 2022) on 80% of the metrics </a:t>
            </a:r>
            <a:r>
              <a:rPr lang="en-US" altLang="zh-CN" dirty="0">
                <a:latin typeface="微软雅黑" panose="020B0503020204020204" pitchFamily="34" charset="-122"/>
                <a:ea typeface="微软雅黑" panose="020B0503020204020204" pitchFamily="34" charset="-122"/>
              </a:rPr>
              <a:t>(lower </a:t>
            </a:r>
            <a:r>
              <a:rPr kumimoji="0" lang="en-US" altLang="zh-CN" sz="1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RMSE indicating better prediction)</a:t>
            </a:r>
            <a:r>
              <a:rPr lang="en-US" altLang="zh-CN" dirty="0">
                <a:latin typeface="微软雅黑" panose="020B0503020204020204" pitchFamily="34" charset="-122"/>
                <a:ea typeface="微软雅黑" panose="020B0503020204020204" pitchFamily="34" charset="-122"/>
              </a:rPr>
              <a:t>.</a:t>
            </a:r>
            <a:endParaRPr kumimoji="0" lang="en-US" altLang="zh-CN" sz="1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342900" marR="0" lvl="0" indent="-342900" algn="just" defTabSz="914400" rtl="0" eaLnBrk="1" fontAlgn="auto" latinLnBrk="0" hangingPunct="1">
              <a:lnSpc>
                <a:spcPct val="120000"/>
              </a:lnSpc>
              <a:spcBef>
                <a:spcPts val="600"/>
              </a:spcBef>
              <a:spcAft>
                <a:spcPts val="0"/>
              </a:spcAft>
              <a:buClrTx/>
              <a:buSzTx/>
              <a:buFont typeface="Wingdings" panose="05000000000000000000" pitchFamily="2" charset="2"/>
              <a:buChar char="p"/>
              <a:tabLst/>
              <a:defRPr/>
            </a:pPr>
            <a:r>
              <a:rPr lang="en-US" altLang="zh-CN" dirty="0" err="1">
                <a:latin typeface="微软雅黑" panose="020B0503020204020204" pitchFamily="34" charset="-122"/>
                <a:ea typeface="微软雅黑" panose="020B0503020204020204" pitchFamily="34" charset="-122"/>
              </a:rPr>
              <a:t>FengWu</a:t>
            </a:r>
            <a:r>
              <a:rPr lang="en-US" altLang="zh-CN" dirty="0">
                <a:latin typeface="微软雅黑" panose="020B0503020204020204" pitchFamily="34" charset="-122"/>
                <a:ea typeface="微软雅黑" panose="020B0503020204020204" pitchFamily="34" charset="-122"/>
              </a:rPr>
              <a:t> reduces forecast errors by </a:t>
            </a:r>
            <a:r>
              <a:rPr lang="en-US" altLang="zh-CN" b="1" dirty="0">
                <a:solidFill>
                  <a:srgbClr val="C00000"/>
                </a:solidFill>
                <a:latin typeface="微软雅黑" panose="020B0503020204020204" pitchFamily="34" charset="-122"/>
                <a:ea typeface="微软雅黑" panose="020B0503020204020204" pitchFamily="34" charset="-122"/>
              </a:rPr>
              <a:t>10.87%</a:t>
            </a:r>
            <a:r>
              <a:rPr lang="en-US" altLang="zh-CN" dirty="0">
                <a:latin typeface="微软雅黑" panose="020B0503020204020204" pitchFamily="34" charset="-122"/>
                <a:ea typeface="微软雅黑" panose="020B0503020204020204" pitchFamily="34" charset="-122"/>
              </a:rPr>
              <a:t> compared to </a:t>
            </a:r>
            <a:r>
              <a:rPr lang="en-US" altLang="zh-CN" dirty="0" err="1">
                <a:latin typeface="微软雅黑" panose="020B0503020204020204" pitchFamily="34" charset="-122"/>
                <a:ea typeface="微软雅黑" panose="020B0503020204020204" pitchFamily="34" charset="-122"/>
              </a:rPr>
              <a:t>GraphCast</a:t>
            </a:r>
            <a:r>
              <a:rPr lang="en-US" altLang="zh-CN" dirty="0">
                <a:latin typeface="微软雅黑" panose="020B0503020204020204" pitchFamily="34" charset="-122"/>
                <a:ea typeface="微软雅黑" panose="020B0503020204020204" pitchFamily="34" charset="-122"/>
              </a:rPr>
              <a:t> and by </a:t>
            </a:r>
            <a:r>
              <a:rPr lang="en-US" altLang="zh-CN" b="1" dirty="0">
                <a:solidFill>
                  <a:srgbClr val="C00000"/>
                </a:solidFill>
                <a:latin typeface="微软雅黑" panose="020B0503020204020204" pitchFamily="34" charset="-122"/>
                <a:ea typeface="微软雅黑" panose="020B0503020204020204" pitchFamily="34" charset="-122"/>
              </a:rPr>
              <a:t>19.4%</a:t>
            </a:r>
            <a:r>
              <a:rPr lang="en-US" altLang="zh-CN" dirty="0">
                <a:latin typeface="微软雅黑" panose="020B0503020204020204" pitchFamily="34" charset="-122"/>
                <a:ea typeface="微软雅黑" panose="020B0503020204020204" pitchFamily="34" charset="-122"/>
              </a:rPr>
              <a:t> compared to IFS-HRES (</a:t>
            </a:r>
            <a:r>
              <a:rPr lang="en-US" altLang="zh-CN" b="1" dirty="0">
                <a:latin typeface="微软雅黑" panose="020B0503020204020204" pitchFamily="34" charset="-122"/>
                <a:ea typeface="微软雅黑" panose="020B0503020204020204" pitchFamily="34" charset="-122"/>
              </a:rPr>
              <a:t>the best physical model from ECMWF) </a:t>
            </a:r>
            <a:r>
              <a:rPr lang="en-US" altLang="zh-CN" dirty="0">
                <a:latin typeface="微软雅黑" panose="020B0503020204020204" pitchFamily="34" charset="-122"/>
                <a:ea typeface="微软雅黑" panose="020B0503020204020204" pitchFamily="34" charset="-122"/>
              </a:rPr>
              <a:t>for the ten days lead time.</a:t>
            </a:r>
          </a:p>
        </p:txBody>
      </p:sp>
      <p:pic>
        <p:nvPicPr>
          <p:cNvPr id="3" name="Picture 2">
            <a:extLst>
              <a:ext uri="{FF2B5EF4-FFF2-40B4-BE49-F238E27FC236}">
                <a16:creationId xmlns:a16="http://schemas.microsoft.com/office/drawing/2014/main" id="{C7D54049-D587-EFB8-3FDB-2BDA7F08935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06541" y="1167769"/>
            <a:ext cx="6685459" cy="5376749"/>
          </a:xfrm>
          <a:prstGeom prst="rect">
            <a:avLst/>
          </a:prstGeom>
        </p:spPr>
      </p:pic>
      <p:sp>
        <p:nvSpPr>
          <p:cNvPr id="8" name="Text Placeholder 2">
            <a:extLst>
              <a:ext uri="{FF2B5EF4-FFF2-40B4-BE49-F238E27FC236}">
                <a16:creationId xmlns:a16="http://schemas.microsoft.com/office/drawing/2014/main" id="{EFF0F25E-20F1-4F8D-8C65-D9CEEB9BBF34}"/>
              </a:ext>
            </a:extLst>
          </p:cNvPr>
          <p:cNvSpPr txBox="1">
            <a:spLocks/>
          </p:cNvSpPr>
          <p:nvPr/>
        </p:nvSpPr>
        <p:spPr>
          <a:xfrm>
            <a:off x="422095" y="203206"/>
            <a:ext cx="7496210" cy="693823"/>
          </a:xfrm>
          <a:prstGeom prst="rect">
            <a:avLst/>
          </a:prstGeom>
        </p:spPr>
        <p:txBody>
          <a:bodyPr numCol="1">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000" dirty="0">
                <a:latin typeface="Rockwell" panose="02060603020205020403" pitchFamily="18" charset="77"/>
              </a:rPr>
              <a:t>Performance of </a:t>
            </a:r>
            <a:r>
              <a:rPr lang="en-US" altLang="zh-CN" sz="3000" dirty="0" err="1">
                <a:latin typeface="Rockwell" panose="02060603020205020403" pitchFamily="18" charset="77"/>
              </a:rPr>
              <a:t>FengWu</a:t>
            </a:r>
            <a:r>
              <a:rPr lang="en-US" altLang="zh-CN" sz="3000" dirty="0">
                <a:latin typeface="Rockwell" panose="02060603020205020403" pitchFamily="18" charset="77"/>
              </a:rPr>
              <a:t> and </a:t>
            </a:r>
            <a:r>
              <a:rPr lang="en-US" altLang="zh-CN" sz="3000" dirty="0" err="1">
                <a:latin typeface="Rockwell" panose="02060603020205020403" pitchFamily="18" charset="77"/>
              </a:rPr>
              <a:t>GraphCast</a:t>
            </a:r>
            <a:endParaRPr lang="en-CN" sz="3000" dirty="0">
              <a:latin typeface="Rockwell" panose="02060603020205020403" pitchFamily="18" charset="77"/>
            </a:endParaRPr>
          </a:p>
        </p:txBody>
      </p:sp>
    </p:spTree>
    <p:extLst>
      <p:ext uri="{BB962C8B-B14F-4D97-AF65-F5344CB8AC3E}">
        <p14:creationId xmlns:p14="http://schemas.microsoft.com/office/powerpoint/2010/main" val="4037493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DB9D89C1-AD74-0A3C-9D3E-AC1F2DC490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41031" y="1086449"/>
            <a:ext cx="7442767" cy="5454885"/>
          </a:xfrm>
          <a:prstGeom prst="rect">
            <a:avLst/>
          </a:prstGeom>
        </p:spPr>
      </p:pic>
      <p:sp>
        <p:nvSpPr>
          <p:cNvPr id="5" name="Google Shape;34;p8">
            <a:extLst>
              <a:ext uri="{FF2B5EF4-FFF2-40B4-BE49-F238E27FC236}">
                <a16:creationId xmlns:a16="http://schemas.microsoft.com/office/drawing/2014/main" id="{FEDED96A-F6C6-768E-1A98-1AB583BAD021}"/>
              </a:ext>
            </a:extLst>
          </p:cNvPr>
          <p:cNvSpPr/>
          <p:nvPr/>
        </p:nvSpPr>
        <p:spPr>
          <a:xfrm>
            <a:off x="110972" y="2655582"/>
            <a:ext cx="4005470" cy="1725740"/>
          </a:xfrm>
          <a:prstGeom prst="rect">
            <a:avLst/>
          </a:prstGeom>
          <a:noFill/>
          <a:ln>
            <a:noFill/>
          </a:ln>
        </p:spPr>
        <p:txBody>
          <a:bodyPr spcFirstLastPara="1" wrap="square" lIns="121868" tIns="60917" rIns="121868" bIns="60917" anchor="t" anchorCtr="0">
            <a:noAutofit/>
          </a:bodyPr>
          <a:lstStyle/>
          <a:p>
            <a:pPr marL="342900" marR="0" lvl="0" indent="-342900" algn="just" defTabSz="914400" rtl="0" eaLnBrk="1" fontAlgn="auto" latinLnBrk="0" hangingPunct="1">
              <a:lnSpc>
                <a:spcPct val="120000"/>
              </a:lnSpc>
              <a:spcBef>
                <a:spcPts val="600"/>
              </a:spcBef>
              <a:spcAft>
                <a:spcPts val="0"/>
              </a:spcAft>
              <a:buClrTx/>
              <a:buSzTx/>
              <a:buFont typeface="Wingdings" panose="05000000000000000000" pitchFamily="2" charset="2"/>
              <a:buChar char="p"/>
              <a:tabLst/>
              <a:defRPr/>
            </a:pPr>
            <a:r>
              <a:rPr lang="en-US" altLang="zh-CN" sz="2000" dirty="0">
                <a:solidFill>
                  <a:srgbClr val="002060"/>
                </a:solidFill>
                <a:latin typeface="微软雅黑" panose="020B0503020204020204" pitchFamily="34" charset="-122"/>
                <a:ea typeface="微软雅黑" panose="020B0503020204020204" pitchFamily="34" charset="-122"/>
              </a:rPr>
              <a:t>ACC of </a:t>
            </a:r>
            <a:r>
              <a:rPr lang="en-US" altLang="zh-CN" sz="2000" dirty="0" err="1">
                <a:solidFill>
                  <a:srgbClr val="002060"/>
                </a:solidFill>
                <a:latin typeface="微软雅黑" panose="020B0503020204020204" pitchFamily="34" charset="-122"/>
                <a:ea typeface="微软雅黑" panose="020B0503020204020204" pitchFamily="34" charset="-122"/>
              </a:rPr>
              <a:t>FengWu</a:t>
            </a:r>
            <a:r>
              <a:rPr lang="en-US" altLang="zh-CN" sz="2000" dirty="0">
                <a:solidFill>
                  <a:srgbClr val="002060"/>
                </a:solidFill>
                <a:latin typeface="微软雅黑" panose="020B0503020204020204" pitchFamily="34" charset="-122"/>
                <a:ea typeface="微软雅黑" panose="020B0503020204020204" pitchFamily="34" charset="-122"/>
              </a:rPr>
              <a:t> and </a:t>
            </a:r>
            <a:r>
              <a:rPr lang="en-US" altLang="zh-CN" sz="2000" dirty="0" err="1">
                <a:solidFill>
                  <a:srgbClr val="002060"/>
                </a:solidFill>
                <a:latin typeface="微软雅黑" panose="020B0503020204020204" pitchFamily="34" charset="-122"/>
                <a:ea typeface="微软雅黑" panose="020B0503020204020204" pitchFamily="34" charset="-122"/>
              </a:rPr>
              <a:t>GraphCast</a:t>
            </a:r>
            <a:endParaRPr kumimoji="0" lang="en-US" altLang="zh-CN" sz="20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9" name="Text Placeholder 2">
            <a:extLst>
              <a:ext uri="{FF2B5EF4-FFF2-40B4-BE49-F238E27FC236}">
                <a16:creationId xmlns:a16="http://schemas.microsoft.com/office/drawing/2014/main" id="{148F5B49-D1E7-48B5-E064-685051607C92}"/>
              </a:ext>
            </a:extLst>
          </p:cNvPr>
          <p:cNvSpPr txBox="1">
            <a:spLocks/>
          </p:cNvSpPr>
          <p:nvPr/>
        </p:nvSpPr>
        <p:spPr>
          <a:xfrm>
            <a:off x="422095" y="203206"/>
            <a:ext cx="7496210" cy="693823"/>
          </a:xfrm>
          <a:prstGeom prst="rect">
            <a:avLst/>
          </a:prstGeom>
        </p:spPr>
        <p:txBody>
          <a:bodyPr numCol="1">
            <a:norm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dirty="0">
                <a:latin typeface="Rockwell" panose="02060603020205020403" pitchFamily="18" charset="77"/>
              </a:rPr>
              <a:t>Performance of </a:t>
            </a:r>
            <a:r>
              <a:rPr lang="en-US" altLang="zh-CN" sz="2800" dirty="0" err="1">
                <a:latin typeface="Rockwell" panose="02060603020205020403" pitchFamily="18" charset="77"/>
              </a:rPr>
              <a:t>FengWu</a:t>
            </a:r>
            <a:r>
              <a:rPr lang="en-US" altLang="zh-CN" sz="2800" dirty="0">
                <a:latin typeface="Rockwell" panose="02060603020205020403" pitchFamily="18" charset="77"/>
              </a:rPr>
              <a:t> and </a:t>
            </a:r>
            <a:r>
              <a:rPr lang="en-US" altLang="zh-CN" sz="2800" dirty="0" err="1">
                <a:latin typeface="Rockwell" panose="02060603020205020403" pitchFamily="18" charset="77"/>
              </a:rPr>
              <a:t>GraphCast</a:t>
            </a:r>
            <a:endParaRPr lang="en-CN" sz="2800" dirty="0">
              <a:latin typeface="Rockwell" panose="02060603020205020403" pitchFamily="18" charset="77"/>
            </a:endParaRPr>
          </a:p>
        </p:txBody>
      </p:sp>
    </p:spTree>
    <p:extLst>
      <p:ext uri="{BB962C8B-B14F-4D97-AF65-F5344CB8AC3E}">
        <p14:creationId xmlns:p14="http://schemas.microsoft.com/office/powerpoint/2010/main" val="3099188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93A4A8-388E-2A60-3192-485AAA234A84}"/>
              </a:ext>
            </a:extLst>
          </p:cNvPr>
          <p:cNvSpPr>
            <a:spLocks noGrp="1"/>
          </p:cNvSpPr>
          <p:nvPr>
            <p:ph type="body" sz="quarter" idx="11"/>
          </p:nvPr>
        </p:nvSpPr>
        <p:spPr/>
        <p:txBody>
          <a:bodyPr/>
          <a:lstStyle/>
          <a:p>
            <a:r>
              <a:rPr lang="en-CN" dirty="0"/>
              <a:t>Evaluations</a:t>
            </a:r>
          </a:p>
        </p:txBody>
      </p:sp>
      <p:pic>
        <p:nvPicPr>
          <p:cNvPr id="4" name="Picture 3" descr="Chart&#10;&#10;Description automatically generated with medium confidence">
            <a:extLst>
              <a:ext uri="{FF2B5EF4-FFF2-40B4-BE49-F238E27FC236}">
                <a16:creationId xmlns:a16="http://schemas.microsoft.com/office/drawing/2014/main" id="{E1DB6575-FE7B-E5B1-BA0E-EF004CE10679}"/>
              </a:ext>
            </a:extLst>
          </p:cNvPr>
          <p:cNvPicPr>
            <a:picLocks noChangeAspect="1"/>
          </p:cNvPicPr>
          <p:nvPr/>
        </p:nvPicPr>
        <p:blipFill>
          <a:blip r:embed="rId2"/>
          <a:stretch>
            <a:fillRect/>
          </a:stretch>
        </p:blipFill>
        <p:spPr>
          <a:xfrm>
            <a:off x="3870841" y="1130300"/>
            <a:ext cx="6959600" cy="5727700"/>
          </a:xfrm>
          <a:prstGeom prst="rect">
            <a:avLst/>
          </a:prstGeom>
        </p:spPr>
      </p:pic>
      <p:sp>
        <p:nvSpPr>
          <p:cNvPr id="5" name="Google Shape;34;p8">
            <a:extLst>
              <a:ext uri="{FF2B5EF4-FFF2-40B4-BE49-F238E27FC236}">
                <a16:creationId xmlns:a16="http://schemas.microsoft.com/office/drawing/2014/main" id="{05FDB790-18EF-4288-E088-8BC5E5ECCF32}"/>
              </a:ext>
            </a:extLst>
          </p:cNvPr>
          <p:cNvSpPr/>
          <p:nvPr/>
        </p:nvSpPr>
        <p:spPr>
          <a:xfrm>
            <a:off x="100340" y="3272270"/>
            <a:ext cx="3684851" cy="1725740"/>
          </a:xfrm>
          <a:prstGeom prst="rect">
            <a:avLst/>
          </a:prstGeom>
          <a:noFill/>
          <a:ln>
            <a:noFill/>
          </a:ln>
        </p:spPr>
        <p:txBody>
          <a:bodyPr spcFirstLastPara="1" wrap="square" lIns="121868" tIns="60917" rIns="121868" bIns="60917" anchor="t" anchorCtr="0">
            <a:noAutofit/>
          </a:bodyPr>
          <a:lstStyle/>
          <a:p>
            <a:pPr marL="342900" marR="0" lvl="0" indent="-342900" algn="just" defTabSz="914400" rtl="0" eaLnBrk="1" fontAlgn="auto" latinLnBrk="0" hangingPunct="1">
              <a:lnSpc>
                <a:spcPct val="120000"/>
              </a:lnSpc>
              <a:spcBef>
                <a:spcPts val="600"/>
              </a:spcBef>
              <a:spcAft>
                <a:spcPts val="0"/>
              </a:spcAft>
              <a:buClrTx/>
              <a:buSzTx/>
              <a:buFont typeface="Wingdings" panose="05000000000000000000" pitchFamily="2" charset="2"/>
              <a:buChar char="p"/>
              <a:tabLst/>
              <a:defRPr/>
            </a:pPr>
            <a:r>
              <a:rPr lang="en-US" altLang="zh-CN" dirty="0">
                <a:latin typeface="PingFang SC" panose="020B0400000000000000" pitchFamily="34" charset="-122"/>
                <a:ea typeface="PingFang SC" panose="020B0400000000000000" pitchFamily="34" charset="-122"/>
              </a:rPr>
              <a:t>The prediction performance of </a:t>
            </a:r>
            <a:r>
              <a:rPr lang="en-US" altLang="zh-CN" dirty="0" err="1">
                <a:latin typeface="PingFang SC" panose="020B0400000000000000" pitchFamily="34" charset="-122"/>
                <a:ea typeface="PingFang SC" panose="020B0400000000000000" pitchFamily="34" charset="-122"/>
              </a:rPr>
              <a:t>FengWu</a:t>
            </a:r>
            <a:r>
              <a:rPr lang="en-US" altLang="zh-CN" dirty="0">
                <a:latin typeface="PingFang SC" panose="020B0400000000000000" pitchFamily="34" charset="-122"/>
                <a:ea typeface="PingFang SC" panose="020B0400000000000000" pitchFamily="34" charset="-122"/>
              </a:rPr>
              <a:t> is also better than ECMWF-EM.</a:t>
            </a:r>
            <a:endParaRPr kumimoji="0" lang="en-US" altLang="zh-CN" sz="1800" b="0" i="0" u="none" strike="noStrike" kern="1200" cap="none" spc="0" normalizeH="0" baseline="0" noProof="0" dirty="0">
              <a:ln>
                <a:noFill/>
              </a:ln>
              <a:effectLst/>
              <a:uLnTx/>
              <a:uFillTx/>
              <a:latin typeface="PingFang SC" panose="020B0400000000000000" pitchFamily="34" charset="-122"/>
              <a:ea typeface="PingFang SC" panose="020B0400000000000000" pitchFamily="34" charset="-122"/>
            </a:endParaRPr>
          </a:p>
        </p:txBody>
      </p:sp>
    </p:spTree>
    <p:extLst>
      <p:ext uri="{BB962C8B-B14F-4D97-AF65-F5344CB8AC3E}">
        <p14:creationId xmlns:p14="http://schemas.microsoft.com/office/powerpoint/2010/main" val="3385502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0E4DD919-7FB9-7678-E3DC-375D41D00D13}"/>
              </a:ext>
            </a:extLst>
          </p:cNvPr>
          <p:cNvSpPr>
            <a:spLocks noGrp="1"/>
          </p:cNvSpPr>
          <p:nvPr>
            <p:ph type="body" sz="quarter" idx="11"/>
          </p:nvPr>
        </p:nvSpPr>
        <p:spPr>
          <a:xfrm>
            <a:off x="109816" y="159990"/>
            <a:ext cx="7496210" cy="500533"/>
          </a:xfrm>
        </p:spPr>
        <p:txBody>
          <a:bodyPr>
            <a:normAutofit lnSpcReduction="10000"/>
          </a:bodyPr>
          <a:lstStyle/>
          <a:p>
            <a:pPr>
              <a:lnSpc>
                <a:spcPct val="100000"/>
              </a:lnSpc>
            </a:pPr>
            <a:r>
              <a:rPr lang="en-US" altLang="zh-CN" sz="2800" dirty="0">
                <a:latin typeface="Rockwell" panose="02060603020205020403" pitchFamily="18" charset="77"/>
              </a:rPr>
              <a:t>Visualization</a:t>
            </a:r>
            <a:endParaRPr lang="en-CN" sz="2800" dirty="0">
              <a:latin typeface="Rockwell" panose="02060603020205020403" pitchFamily="18" charset="77"/>
            </a:endParaRPr>
          </a:p>
        </p:txBody>
      </p:sp>
      <p:pic>
        <p:nvPicPr>
          <p:cNvPr id="2" name="Picture 1">
            <a:extLst>
              <a:ext uri="{FF2B5EF4-FFF2-40B4-BE49-F238E27FC236}">
                <a16:creationId xmlns:a16="http://schemas.microsoft.com/office/drawing/2014/main" id="{6E3E5ACB-0BD6-B024-E756-6B0A6FEF1E8C}"/>
              </a:ext>
            </a:extLst>
          </p:cNvPr>
          <p:cNvPicPr>
            <a:picLocks noChangeAspect="1"/>
          </p:cNvPicPr>
          <p:nvPr/>
        </p:nvPicPr>
        <p:blipFill rotWithShape="1">
          <a:blip r:embed="rId3"/>
          <a:srcRect l="1722" t="3620" r="3554"/>
          <a:stretch/>
        </p:blipFill>
        <p:spPr>
          <a:xfrm>
            <a:off x="135081" y="1922174"/>
            <a:ext cx="5853101" cy="4162042"/>
          </a:xfrm>
          <a:prstGeom prst="rect">
            <a:avLst/>
          </a:prstGeom>
        </p:spPr>
      </p:pic>
      <p:pic>
        <p:nvPicPr>
          <p:cNvPr id="3" name="Picture 2">
            <a:extLst>
              <a:ext uri="{FF2B5EF4-FFF2-40B4-BE49-F238E27FC236}">
                <a16:creationId xmlns:a16="http://schemas.microsoft.com/office/drawing/2014/main" id="{28CB589C-295F-046F-F242-FF5A2A9C0150}"/>
              </a:ext>
            </a:extLst>
          </p:cNvPr>
          <p:cNvPicPr>
            <a:picLocks noChangeAspect="1"/>
          </p:cNvPicPr>
          <p:nvPr/>
        </p:nvPicPr>
        <p:blipFill rotWithShape="1">
          <a:blip r:embed="rId4"/>
          <a:srcRect l="1891" t="2464" r="3553"/>
          <a:stretch/>
        </p:blipFill>
        <p:spPr>
          <a:xfrm>
            <a:off x="6229083" y="1910599"/>
            <a:ext cx="5853101" cy="3836043"/>
          </a:xfrm>
          <a:prstGeom prst="rect">
            <a:avLst/>
          </a:prstGeom>
        </p:spPr>
      </p:pic>
      <p:sp>
        <p:nvSpPr>
          <p:cNvPr id="6" name="Google Shape;34;p8">
            <a:extLst>
              <a:ext uri="{FF2B5EF4-FFF2-40B4-BE49-F238E27FC236}">
                <a16:creationId xmlns:a16="http://schemas.microsoft.com/office/drawing/2014/main" id="{0200E4A0-25BF-613C-3330-D7FF5296F9D5}"/>
              </a:ext>
            </a:extLst>
          </p:cNvPr>
          <p:cNvSpPr/>
          <p:nvPr/>
        </p:nvSpPr>
        <p:spPr>
          <a:xfrm>
            <a:off x="109816" y="1053265"/>
            <a:ext cx="11163021" cy="883485"/>
          </a:xfrm>
          <a:prstGeom prst="rect">
            <a:avLst/>
          </a:prstGeom>
          <a:noFill/>
          <a:ln>
            <a:noFill/>
          </a:ln>
        </p:spPr>
        <p:txBody>
          <a:bodyPr spcFirstLastPara="1" wrap="square" lIns="121868" tIns="60917" rIns="121868" bIns="60917" anchor="t" anchorCtr="0">
            <a:noAutofit/>
          </a:bodyPr>
          <a:lstStyle/>
          <a:p>
            <a:pPr marL="342900" marR="0" lvl="0" indent="-342900" algn="just" defTabSz="914400" rtl="0" eaLnBrk="1" fontAlgn="auto" latinLnBrk="0" hangingPunct="1">
              <a:lnSpc>
                <a:spcPct val="120000"/>
              </a:lnSpc>
              <a:spcBef>
                <a:spcPts val="600"/>
              </a:spcBef>
              <a:spcAft>
                <a:spcPts val="0"/>
              </a:spcAft>
              <a:buClrTx/>
              <a:buSzTx/>
              <a:buFont typeface="Wingdings" panose="05000000000000000000" pitchFamily="2" charset="2"/>
              <a:buChar char="p"/>
              <a:tabLst/>
              <a:defRPr/>
            </a:pPr>
            <a:r>
              <a:rPr kumimoji="0" lang="en-US" altLang="zh-CN" sz="18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Predictions and errors visualization for Z500 and T850. Initialization time: 2018-Feb-11-00:00</a:t>
            </a:r>
          </a:p>
        </p:txBody>
      </p:sp>
    </p:spTree>
    <p:extLst>
      <p:ext uri="{BB962C8B-B14F-4D97-AF65-F5344CB8AC3E}">
        <p14:creationId xmlns:p14="http://schemas.microsoft.com/office/powerpoint/2010/main" val="3790266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private/var/folders/r8/q_ypq0t5233grd8wk6rmj2rw0000gn/T/com.kingsoft.wpsoffice.mac/picturecompress_20230103122424/output_2.pngoutput_2"/>
          <p:cNvPicPr>
            <a:picLocks noChangeAspect="1"/>
          </p:cNvPicPr>
          <p:nvPr/>
        </p:nvPicPr>
        <p:blipFill>
          <a:blip r:embed="rId3"/>
          <a:stretch>
            <a:fillRect/>
          </a:stretch>
        </p:blipFill>
        <p:spPr>
          <a:xfrm>
            <a:off x="-1587" y="0"/>
            <a:ext cx="12192000" cy="6858000"/>
          </a:xfrm>
          <a:prstGeom prst="rect">
            <a:avLst/>
          </a:prstGeom>
        </p:spPr>
      </p:pic>
      <p:sp>
        <p:nvSpPr>
          <p:cNvPr id="22" name="Title 5"/>
          <p:cNvSpPr txBox="1"/>
          <p:nvPr/>
        </p:nvSpPr>
        <p:spPr>
          <a:xfrm>
            <a:off x="5580341" y="1022708"/>
            <a:ext cx="6610072" cy="915436"/>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000" b="1" kern="1200" cap="all" spc="500" baseline="0">
                <a:solidFill>
                  <a:schemeClr val="accent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sz="2800" b="1" i="0" u="none" strike="noStrike" kern="1200" cap="all" spc="500" normalizeH="0" baseline="0" noProof="0">
                <a:ln>
                  <a:noFill/>
                </a:ln>
                <a:solidFill>
                  <a:srgbClr val="025F84"/>
                </a:solidFill>
                <a:effectLst/>
                <a:uLnTx/>
                <a:uFillTx/>
                <a:latin typeface="Arial" panose="020B0604020202020204" pitchFamily="34" charset="0"/>
                <a:ea typeface="+mj-ea"/>
                <a:cs typeface="Arial" panose="020B0604020202020204" pitchFamily="34" charset="0"/>
              </a:rPr>
              <a:t>目录</a:t>
            </a:r>
            <a:endParaRPr kumimoji="0" lang="en-US" sz="2800" u="none" strike="noStrike" kern="1200" cap="all" spc="500" normalizeH="0" baseline="0" noProof="0">
              <a:ln>
                <a:noFill/>
              </a:ln>
              <a:solidFill>
                <a:schemeClr val="tx1">
                  <a:lumMod val="85000"/>
                  <a:lumOff val="15000"/>
                </a:schemeClr>
              </a:solidFill>
              <a:effectLst/>
              <a:uLnTx/>
              <a:uFillTx/>
            </a:endParaRPr>
          </a:p>
        </p:txBody>
      </p:sp>
      <p:sp>
        <p:nvSpPr>
          <p:cNvPr id="34" name="Rectangle 17"/>
          <p:cNvSpPr>
            <a:spLocks noChangeArrowheads="1"/>
          </p:cNvSpPr>
          <p:nvPr/>
        </p:nvSpPr>
        <p:spPr bwMode="gray">
          <a:xfrm>
            <a:off x="6237326" y="2728695"/>
            <a:ext cx="3908624" cy="504000"/>
          </a:xfrm>
          <a:prstGeom prst="rect">
            <a:avLst/>
          </a:prstGeom>
          <a:noFill/>
          <a:ln w="9525">
            <a:noFill/>
            <a:miter lim="800000"/>
          </a:ln>
        </p:spPr>
        <p:txBody>
          <a:bodyPr lIns="72000" tIns="72000" rIns="72000" bIns="72000" anchor="ctr">
            <a:noAutofit/>
          </a:bodyPr>
          <a:lstStyle/>
          <a:p>
            <a:pPr eaLnBrk="0" hangingPunct="0">
              <a:spcBef>
                <a:spcPct val="20000"/>
              </a:spcBef>
              <a:buClr>
                <a:schemeClr val="tx1"/>
              </a:buClr>
            </a:pPr>
            <a:r>
              <a:rPr lang="en-US" altLang="zh-CN" b="1" dirty="0">
                <a:solidFill>
                  <a:srgbClr val="506473"/>
                </a:solidFill>
                <a:latin typeface="Microsoft YaHei" panose="020B0503020204020204" pitchFamily="34" charset="-122"/>
                <a:ea typeface="Microsoft YaHei" panose="020B0503020204020204" pitchFamily="34" charset="-122"/>
              </a:rPr>
              <a:t>Model Designs</a:t>
            </a:r>
            <a:endParaRPr lang="zh-CN" altLang="en-US" b="1" dirty="0">
              <a:solidFill>
                <a:srgbClr val="506473"/>
              </a:solidFill>
              <a:latin typeface="Microsoft YaHei" panose="020B0503020204020204" pitchFamily="34" charset="-122"/>
              <a:ea typeface="Microsoft YaHei" panose="020B0503020204020204" pitchFamily="34" charset="-122"/>
            </a:endParaRPr>
          </a:p>
        </p:txBody>
      </p:sp>
      <p:sp>
        <p:nvSpPr>
          <p:cNvPr id="35" name="Line 38"/>
          <p:cNvSpPr>
            <a:spLocks noChangeShapeType="1"/>
          </p:cNvSpPr>
          <p:nvPr/>
        </p:nvSpPr>
        <p:spPr bwMode="gray">
          <a:xfrm>
            <a:off x="6097506" y="2752476"/>
            <a:ext cx="0" cy="456439"/>
          </a:xfrm>
          <a:prstGeom prst="line">
            <a:avLst/>
          </a:prstGeom>
          <a:noFill/>
          <a:ln w="9525">
            <a:solidFill>
              <a:schemeClr val="bg2"/>
            </a:solidFill>
            <a:round/>
          </a:ln>
        </p:spPr>
        <p:txBody>
          <a:bodyPr wrap="none" anchor="ctr">
            <a:noAutofit/>
          </a:bodyPr>
          <a:lstStyle/>
          <a:p>
            <a:endParaRPr lang="en-US" b="1"/>
          </a:p>
        </p:txBody>
      </p:sp>
      <p:sp>
        <p:nvSpPr>
          <p:cNvPr id="36" name="Text Box 20"/>
          <p:cNvSpPr txBox="1">
            <a:spLocks noChangeArrowheads="1"/>
          </p:cNvSpPr>
          <p:nvPr/>
        </p:nvSpPr>
        <p:spPr bwMode="gray">
          <a:xfrm>
            <a:off x="5577959" y="2733935"/>
            <a:ext cx="360303" cy="493521"/>
          </a:xfrm>
          <a:prstGeom prst="rect">
            <a:avLst/>
          </a:prstGeom>
          <a:noFill/>
          <a:ln w="9525">
            <a:noFill/>
            <a:miter lim="800000"/>
          </a:ln>
        </p:spPr>
        <p:txBody>
          <a:bodyPr wrap="none" lIns="0" tIns="0" rIns="0" bIns="0" anchor="ctr">
            <a:noAutofit/>
          </a:bodyPr>
          <a:lstStyle/>
          <a:p>
            <a:pPr algn="ctr"/>
            <a:r>
              <a:rPr lang="en-US" altLang="zh-CN" sz="4000" b="1">
                <a:solidFill>
                  <a:srgbClr val="025F84"/>
                </a:solidFill>
                <a:ea typeface="PMingLiU-ExtB"/>
                <a:cs typeface="PMingLiU-ExtB"/>
              </a:rPr>
              <a:t>2</a:t>
            </a:r>
            <a:endParaRPr lang="en-US" sz="4000" b="1">
              <a:solidFill>
                <a:srgbClr val="025F84"/>
              </a:solidFill>
              <a:ea typeface="PMingLiU-ExtB"/>
              <a:cs typeface="PMingLiU-ExtB"/>
            </a:endParaRPr>
          </a:p>
        </p:txBody>
      </p:sp>
      <p:sp>
        <p:nvSpPr>
          <p:cNvPr id="38" name="Rectangle 17"/>
          <p:cNvSpPr>
            <a:spLocks noChangeArrowheads="1"/>
          </p:cNvSpPr>
          <p:nvPr/>
        </p:nvSpPr>
        <p:spPr bwMode="gray">
          <a:xfrm>
            <a:off x="6239706" y="3915995"/>
            <a:ext cx="5957849" cy="504000"/>
          </a:xfrm>
          <a:prstGeom prst="rect">
            <a:avLst/>
          </a:prstGeom>
          <a:noFill/>
          <a:ln w="9525">
            <a:noFill/>
            <a:miter lim="800000"/>
          </a:ln>
        </p:spPr>
        <p:txBody>
          <a:bodyPr lIns="72000" tIns="72000" rIns="72000" bIns="72000" anchor="ctr">
            <a:noAutofit/>
          </a:bodyPr>
          <a:lstStyle/>
          <a:p>
            <a:pPr eaLnBrk="0" hangingPunct="0">
              <a:spcBef>
                <a:spcPct val="20000"/>
              </a:spcBef>
              <a:buClr>
                <a:schemeClr val="tx1"/>
              </a:buClr>
            </a:pPr>
            <a:endParaRPr lang="zh-CN" altLang="en-US" b="1">
              <a:solidFill>
                <a:srgbClr val="506473"/>
              </a:solidFill>
              <a:latin typeface="Microsoft YaHei" panose="020B0503020204020204" pitchFamily="34" charset="-122"/>
              <a:ea typeface="Microsoft YaHei" panose="020B0503020204020204" pitchFamily="34" charset="-122"/>
            </a:endParaRPr>
          </a:p>
        </p:txBody>
      </p:sp>
      <p:sp>
        <p:nvSpPr>
          <p:cNvPr id="44" name="Text Box 20"/>
          <p:cNvSpPr txBox="1">
            <a:spLocks noChangeArrowheads="1"/>
          </p:cNvSpPr>
          <p:nvPr/>
        </p:nvSpPr>
        <p:spPr bwMode="gray">
          <a:xfrm>
            <a:off x="5577959" y="4781074"/>
            <a:ext cx="360303" cy="493521"/>
          </a:xfrm>
          <a:prstGeom prst="rect">
            <a:avLst/>
          </a:prstGeom>
          <a:noFill/>
          <a:ln w="9525">
            <a:noFill/>
            <a:miter lim="800000"/>
          </a:ln>
        </p:spPr>
        <p:txBody>
          <a:bodyPr wrap="none" lIns="0" tIns="0" rIns="0" bIns="0" anchor="ctr">
            <a:noAutofit/>
          </a:bodyPr>
          <a:lstStyle/>
          <a:p>
            <a:pPr algn="ctr"/>
            <a:endParaRPr lang="en-US" sz="4000" b="1">
              <a:solidFill>
                <a:srgbClr val="025F84"/>
              </a:solidFill>
              <a:ea typeface="PMingLiU-ExtB"/>
              <a:cs typeface="PMingLiU-ExtB"/>
            </a:endParaRPr>
          </a:p>
        </p:txBody>
      </p:sp>
      <p:sp>
        <p:nvSpPr>
          <p:cNvPr id="8" name="Rectangle 17">
            <a:extLst>
              <a:ext uri="{FF2B5EF4-FFF2-40B4-BE49-F238E27FC236}">
                <a16:creationId xmlns:a16="http://schemas.microsoft.com/office/drawing/2014/main" id="{D1846DFC-8B21-B7BD-8554-2B439468B646}"/>
              </a:ext>
            </a:extLst>
          </p:cNvPr>
          <p:cNvSpPr>
            <a:spLocks noChangeArrowheads="1"/>
          </p:cNvSpPr>
          <p:nvPr/>
        </p:nvSpPr>
        <p:spPr bwMode="gray">
          <a:xfrm>
            <a:off x="6257220" y="3496617"/>
            <a:ext cx="3908624" cy="504000"/>
          </a:xfrm>
          <a:prstGeom prst="rect">
            <a:avLst/>
          </a:prstGeom>
          <a:noFill/>
          <a:ln w="9525">
            <a:noFill/>
            <a:miter lim="800000"/>
          </a:ln>
        </p:spPr>
        <p:txBody>
          <a:bodyPr lIns="72000" tIns="72000" rIns="72000" bIns="72000" anchor="ctr">
            <a:noAutofit/>
          </a:bodyPr>
          <a:lstStyle/>
          <a:p>
            <a:pPr>
              <a:spcBef>
                <a:spcPct val="20000"/>
              </a:spcBef>
            </a:pPr>
            <a:r>
              <a:rPr lang="en-US" altLang="zh-CN" b="1" dirty="0">
                <a:solidFill>
                  <a:srgbClr val="506473"/>
                </a:solidFill>
                <a:latin typeface="Microsoft YaHei"/>
                <a:ea typeface="Microsoft YaHei"/>
              </a:rPr>
              <a:t>Evaluations</a:t>
            </a:r>
            <a:endParaRPr lang="zh-CN" altLang="en-US" b="1" dirty="0">
              <a:solidFill>
                <a:srgbClr val="506473"/>
              </a:solidFill>
              <a:latin typeface="Microsoft YaHei" panose="020B0503020204020204" pitchFamily="34" charset="-122"/>
              <a:ea typeface="Microsoft YaHei" panose="020B0503020204020204" pitchFamily="34" charset="-122"/>
            </a:endParaRPr>
          </a:p>
        </p:txBody>
      </p:sp>
      <p:sp>
        <p:nvSpPr>
          <p:cNvPr id="9" name="Line 38">
            <a:extLst>
              <a:ext uri="{FF2B5EF4-FFF2-40B4-BE49-F238E27FC236}">
                <a16:creationId xmlns:a16="http://schemas.microsoft.com/office/drawing/2014/main" id="{B9C5939B-D59F-377C-50BF-4C5E67A03551}"/>
              </a:ext>
            </a:extLst>
          </p:cNvPr>
          <p:cNvSpPr>
            <a:spLocks noChangeShapeType="1"/>
          </p:cNvSpPr>
          <p:nvPr/>
        </p:nvSpPr>
        <p:spPr bwMode="gray">
          <a:xfrm>
            <a:off x="6117400" y="3520398"/>
            <a:ext cx="0" cy="456439"/>
          </a:xfrm>
          <a:prstGeom prst="line">
            <a:avLst/>
          </a:prstGeom>
          <a:noFill/>
          <a:ln w="9525">
            <a:solidFill>
              <a:schemeClr val="bg2"/>
            </a:solidFill>
            <a:round/>
          </a:ln>
        </p:spPr>
        <p:txBody>
          <a:bodyPr wrap="none" anchor="ctr">
            <a:noAutofit/>
          </a:bodyPr>
          <a:lstStyle/>
          <a:p>
            <a:endParaRPr lang="en-US" b="1"/>
          </a:p>
        </p:txBody>
      </p:sp>
      <p:sp>
        <p:nvSpPr>
          <p:cNvPr id="10" name="Text Box 20">
            <a:extLst>
              <a:ext uri="{FF2B5EF4-FFF2-40B4-BE49-F238E27FC236}">
                <a16:creationId xmlns:a16="http://schemas.microsoft.com/office/drawing/2014/main" id="{3D2560F3-65FF-BC84-38B6-8DC999251A1B}"/>
              </a:ext>
            </a:extLst>
          </p:cNvPr>
          <p:cNvSpPr txBox="1">
            <a:spLocks noChangeArrowheads="1"/>
          </p:cNvSpPr>
          <p:nvPr/>
        </p:nvSpPr>
        <p:spPr bwMode="gray">
          <a:xfrm>
            <a:off x="5597853" y="3501857"/>
            <a:ext cx="360303" cy="493521"/>
          </a:xfrm>
          <a:prstGeom prst="rect">
            <a:avLst/>
          </a:prstGeom>
          <a:noFill/>
          <a:ln w="9525">
            <a:noFill/>
            <a:miter lim="800000"/>
          </a:ln>
        </p:spPr>
        <p:txBody>
          <a:bodyPr wrap="none" lIns="0" tIns="0" rIns="0" bIns="0" anchor="ctr">
            <a:noAutofit/>
          </a:bodyPr>
          <a:lstStyle/>
          <a:p>
            <a:pPr algn="ctr"/>
            <a:r>
              <a:rPr lang="en-US" altLang="zh-CN" sz="4000" b="1" dirty="0">
                <a:solidFill>
                  <a:srgbClr val="025F84"/>
                </a:solidFill>
                <a:ea typeface="PMingLiU-ExtB"/>
                <a:cs typeface="PMingLiU-ExtB"/>
              </a:rPr>
              <a:t>3</a:t>
            </a:r>
            <a:endParaRPr lang="en-US" sz="4000" b="1" dirty="0">
              <a:solidFill>
                <a:srgbClr val="025F84"/>
              </a:solidFill>
              <a:ea typeface="PMingLiU-ExtB"/>
              <a:cs typeface="PMingLiU-ExtB"/>
            </a:endParaRPr>
          </a:p>
        </p:txBody>
      </p:sp>
      <p:sp>
        <p:nvSpPr>
          <p:cNvPr id="2" name="Rectangle 17">
            <a:extLst>
              <a:ext uri="{FF2B5EF4-FFF2-40B4-BE49-F238E27FC236}">
                <a16:creationId xmlns:a16="http://schemas.microsoft.com/office/drawing/2014/main" id="{B1B05DF6-2E49-9CAE-84F6-20033A52D127}"/>
              </a:ext>
            </a:extLst>
          </p:cNvPr>
          <p:cNvSpPr>
            <a:spLocks noChangeArrowheads="1"/>
          </p:cNvSpPr>
          <p:nvPr/>
        </p:nvSpPr>
        <p:spPr bwMode="gray">
          <a:xfrm>
            <a:off x="6265902" y="4277074"/>
            <a:ext cx="3908624" cy="504000"/>
          </a:xfrm>
          <a:prstGeom prst="rect">
            <a:avLst/>
          </a:prstGeom>
          <a:noFill/>
          <a:ln w="9525">
            <a:noFill/>
            <a:miter lim="800000"/>
          </a:ln>
        </p:spPr>
        <p:txBody>
          <a:bodyPr lIns="72000" tIns="72000" rIns="72000" bIns="72000" anchor="ctr">
            <a:noAutofit/>
          </a:bodyPr>
          <a:lstStyle/>
          <a:p>
            <a:pPr>
              <a:spcBef>
                <a:spcPct val="20000"/>
              </a:spcBef>
            </a:pPr>
            <a:r>
              <a:rPr lang="en-US" altLang="zh-CN" b="1" dirty="0">
                <a:solidFill>
                  <a:srgbClr val="506473"/>
                </a:solidFill>
                <a:latin typeface="Microsoft YaHei" panose="020B0503020204020204" pitchFamily="34" charset="-122"/>
                <a:ea typeface="Microsoft YaHei" panose="020B0503020204020204" pitchFamily="34" charset="-122"/>
              </a:rPr>
              <a:t>Tropical Cyclone Predictions</a:t>
            </a:r>
            <a:endParaRPr lang="zh-CN" altLang="en-US" b="1" dirty="0">
              <a:solidFill>
                <a:srgbClr val="506473"/>
              </a:solidFill>
              <a:latin typeface="Microsoft YaHei" panose="020B0503020204020204" pitchFamily="34" charset="-122"/>
              <a:ea typeface="Microsoft YaHei" panose="020B0503020204020204" pitchFamily="34" charset="-122"/>
            </a:endParaRPr>
          </a:p>
        </p:txBody>
      </p:sp>
      <p:sp>
        <p:nvSpPr>
          <p:cNvPr id="3" name="Line 38">
            <a:extLst>
              <a:ext uri="{FF2B5EF4-FFF2-40B4-BE49-F238E27FC236}">
                <a16:creationId xmlns:a16="http://schemas.microsoft.com/office/drawing/2014/main" id="{0BC6124A-0044-7975-C514-A547B685557A}"/>
              </a:ext>
            </a:extLst>
          </p:cNvPr>
          <p:cNvSpPr>
            <a:spLocks noChangeShapeType="1"/>
          </p:cNvSpPr>
          <p:nvPr/>
        </p:nvSpPr>
        <p:spPr bwMode="gray">
          <a:xfrm>
            <a:off x="6126082" y="4300855"/>
            <a:ext cx="0" cy="456439"/>
          </a:xfrm>
          <a:prstGeom prst="line">
            <a:avLst/>
          </a:prstGeom>
          <a:noFill/>
          <a:ln w="9525">
            <a:solidFill>
              <a:schemeClr val="bg2"/>
            </a:solidFill>
            <a:round/>
          </a:ln>
        </p:spPr>
        <p:txBody>
          <a:bodyPr wrap="none" anchor="ctr">
            <a:noAutofit/>
          </a:bodyPr>
          <a:lstStyle/>
          <a:p>
            <a:endParaRPr lang="en-US" b="1"/>
          </a:p>
        </p:txBody>
      </p:sp>
      <p:sp>
        <p:nvSpPr>
          <p:cNvPr id="5" name="Text Box 20">
            <a:extLst>
              <a:ext uri="{FF2B5EF4-FFF2-40B4-BE49-F238E27FC236}">
                <a16:creationId xmlns:a16="http://schemas.microsoft.com/office/drawing/2014/main" id="{DA7F737B-DE3C-7D2A-159D-EA509A59DAAC}"/>
              </a:ext>
            </a:extLst>
          </p:cNvPr>
          <p:cNvSpPr txBox="1">
            <a:spLocks noChangeArrowheads="1"/>
          </p:cNvSpPr>
          <p:nvPr/>
        </p:nvSpPr>
        <p:spPr bwMode="gray">
          <a:xfrm>
            <a:off x="5606535" y="4282314"/>
            <a:ext cx="360303" cy="493521"/>
          </a:xfrm>
          <a:prstGeom prst="rect">
            <a:avLst/>
          </a:prstGeom>
          <a:noFill/>
          <a:ln w="9525">
            <a:noFill/>
            <a:miter lim="800000"/>
          </a:ln>
        </p:spPr>
        <p:txBody>
          <a:bodyPr wrap="none" lIns="0" tIns="0" rIns="0" bIns="0" anchor="ctr">
            <a:noAutofit/>
          </a:bodyPr>
          <a:lstStyle/>
          <a:p>
            <a:pPr algn="ctr"/>
            <a:r>
              <a:rPr lang="en-US" altLang="zh-CN" sz="4000" b="1" dirty="0">
                <a:solidFill>
                  <a:srgbClr val="025F84"/>
                </a:solidFill>
                <a:ea typeface="PMingLiU-ExtB"/>
                <a:cs typeface="PMingLiU-ExtB"/>
              </a:rPr>
              <a:t>4</a:t>
            </a:r>
            <a:endParaRPr lang="en-US" sz="4000" b="1" dirty="0">
              <a:solidFill>
                <a:srgbClr val="025F84"/>
              </a:solidFill>
              <a:ea typeface="PMingLiU-ExtB"/>
              <a:cs typeface="PMingLiU-ExtB"/>
            </a:endParaRPr>
          </a:p>
        </p:txBody>
      </p:sp>
      <p:sp>
        <p:nvSpPr>
          <p:cNvPr id="4" name="Rectangle 17">
            <a:extLst>
              <a:ext uri="{FF2B5EF4-FFF2-40B4-BE49-F238E27FC236}">
                <a16:creationId xmlns:a16="http://schemas.microsoft.com/office/drawing/2014/main" id="{BCF7E3C8-EC87-A9C0-C638-BCC61E1192E2}"/>
              </a:ext>
            </a:extLst>
          </p:cNvPr>
          <p:cNvSpPr>
            <a:spLocks noChangeArrowheads="1"/>
          </p:cNvSpPr>
          <p:nvPr/>
        </p:nvSpPr>
        <p:spPr bwMode="gray">
          <a:xfrm>
            <a:off x="6237326" y="1966005"/>
            <a:ext cx="3908624" cy="504000"/>
          </a:xfrm>
          <a:prstGeom prst="rect">
            <a:avLst/>
          </a:prstGeom>
          <a:noFill/>
          <a:ln w="9525">
            <a:noFill/>
            <a:miter lim="800000"/>
          </a:ln>
        </p:spPr>
        <p:txBody>
          <a:bodyPr lIns="72000" tIns="72000" rIns="72000" bIns="72000" anchor="ctr">
            <a:noAutofit/>
          </a:bodyPr>
          <a:lstStyle/>
          <a:p>
            <a:pPr eaLnBrk="0" hangingPunct="0">
              <a:spcBef>
                <a:spcPct val="20000"/>
              </a:spcBef>
              <a:buClr>
                <a:schemeClr val="tx1"/>
              </a:buClr>
            </a:pPr>
            <a:r>
              <a:rPr lang="en-US" altLang="zh-CN" b="1" dirty="0">
                <a:solidFill>
                  <a:srgbClr val="506473"/>
                </a:solidFill>
                <a:latin typeface="Microsoft YaHei" panose="020B0503020204020204" pitchFamily="34" charset="-122"/>
                <a:ea typeface="Microsoft YaHei" panose="020B0503020204020204" pitchFamily="34" charset="-122"/>
              </a:rPr>
              <a:t>Brief Backgrounds</a:t>
            </a:r>
            <a:endParaRPr lang="zh-CN" altLang="en-US" b="1" dirty="0">
              <a:solidFill>
                <a:srgbClr val="506473"/>
              </a:solidFill>
              <a:latin typeface="Microsoft YaHei" panose="020B0503020204020204" pitchFamily="34" charset="-122"/>
              <a:ea typeface="Microsoft YaHei" panose="020B0503020204020204" pitchFamily="34" charset="-122"/>
            </a:endParaRPr>
          </a:p>
        </p:txBody>
      </p:sp>
      <p:sp>
        <p:nvSpPr>
          <p:cNvPr id="6" name="Line 38">
            <a:extLst>
              <a:ext uri="{FF2B5EF4-FFF2-40B4-BE49-F238E27FC236}">
                <a16:creationId xmlns:a16="http://schemas.microsoft.com/office/drawing/2014/main" id="{D0783ACD-0251-C527-9E0F-75687C4C389A}"/>
              </a:ext>
            </a:extLst>
          </p:cNvPr>
          <p:cNvSpPr>
            <a:spLocks noChangeShapeType="1"/>
          </p:cNvSpPr>
          <p:nvPr/>
        </p:nvSpPr>
        <p:spPr bwMode="gray">
          <a:xfrm>
            <a:off x="6097506" y="1989786"/>
            <a:ext cx="0" cy="456439"/>
          </a:xfrm>
          <a:prstGeom prst="line">
            <a:avLst/>
          </a:prstGeom>
          <a:noFill/>
          <a:ln w="9525">
            <a:solidFill>
              <a:schemeClr val="bg2"/>
            </a:solidFill>
            <a:round/>
          </a:ln>
        </p:spPr>
        <p:txBody>
          <a:bodyPr wrap="none" anchor="ctr">
            <a:noAutofit/>
          </a:bodyPr>
          <a:lstStyle/>
          <a:p>
            <a:endParaRPr lang="en-US" b="1"/>
          </a:p>
        </p:txBody>
      </p:sp>
      <p:sp>
        <p:nvSpPr>
          <p:cNvPr id="11" name="Text Box 20">
            <a:extLst>
              <a:ext uri="{FF2B5EF4-FFF2-40B4-BE49-F238E27FC236}">
                <a16:creationId xmlns:a16="http://schemas.microsoft.com/office/drawing/2014/main" id="{AF29FB9E-BA70-3889-B4E1-268827C09948}"/>
              </a:ext>
            </a:extLst>
          </p:cNvPr>
          <p:cNvSpPr txBox="1">
            <a:spLocks noChangeArrowheads="1"/>
          </p:cNvSpPr>
          <p:nvPr/>
        </p:nvSpPr>
        <p:spPr bwMode="gray">
          <a:xfrm>
            <a:off x="5577959" y="1971245"/>
            <a:ext cx="360303" cy="493521"/>
          </a:xfrm>
          <a:prstGeom prst="rect">
            <a:avLst/>
          </a:prstGeom>
          <a:noFill/>
          <a:ln w="9525">
            <a:noFill/>
            <a:miter lim="800000"/>
          </a:ln>
        </p:spPr>
        <p:txBody>
          <a:bodyPr wrap="none" lIns="0" tIns="0" rIns="0" bIns="0" anchor="ctr">
            <a:noAutofit/>
          </a:bodyPr>
          <a:lstStyle/>
          <a:p>
            <a:pPr algn="ctr"/>
            <a:r>
              <a:rPr lang="en-US" altLang="zh-CN" sz="4000" b="1" dirty="0">
                <a:solidFill>
                  <a:srgbClr val="025F84"/>
                </a:solidFill>
                <a:ea typeface="PMingLiU-ExtB"/>
                <a:cs typeface="PMingLiU-ExtB"/>
              </a:rPr>
              <a:t>1</a:t>
            </a:r>
            <a:endParaRPr lang="en-US" sz="4000" b="1" dirty="0">
              <a:solidFill>
                <a:srgbClr val="025F84"/>
              </a:solidFill>
              <a:ea typeface="PMingLiU-ExtB"/>
              <a:cs typeface="PMingLiU-ExtB"/>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356A41-0D5C-9F28-42DC-E10F0698EECC}"/>
              </a:ext>
            </a:extLst>
          </p:cNvPr>
          <p:cNvSpPr>
            <a:spLocks noGrp="1"/>
          </p:cNvSpPr>
          <p:nvPr>
            <p:ph type="body" sz="quarter" idx="11"/>
          </p:nvPr>
        </p:nvSpPr>
        <p:spPr>
          <a:xfrm>
            <a:off x="649287" y="164338"/>
            <a:ext cx="9197077" cy="500533"/>
          </a:xfrm>
        </p:spPr>
        <p:txBody>
          <a:bodyPr/>
          <a:lstStyle/>
          <a:p>
            <a:r>
              <a:rPr lang="en-CN" dirty="0"/>
              <a:t>Towards</a:t>
            </a:r>
            <a:r>
              <a:rPr lang="zh-CN" altLang="en-US" dirty="0"/>
              <a:t> </a:t>
            </a:r>
            <a:r>
              <a:rPr lang="en-CN" dirty="0"/>
              <a:t>operational forecast</a:t>
            </a:r>
          </a:p>
        </p:txBody>
      </p:sp>
      <p:sp>
        <p:nvSpPr>
          <p:cNvPr id="8" name="TextBox 7">
            <a:extLst>
              <a:ext uri="{FF2B5EF4-FFF2-40B4-BE49-F238E27FC236}">
                <a16:creationId xmlns:a16="http://schemas.microsoft.com/office/drawing/2014/main" id="{71687A60-3BBA-4145-EB25-0EE3F33570EC}"/>
              </a:ext>
            </a:extLst>
          </p:cNvPr>
          <p:cNvSpPr txBox="1"/>
          <p:nvPr/>
        </p:nvSpPr>
        <p:spPr>
          <a:xfrm>
            <a:off x="342398" y="2730917"/>
            <a:ext cx="4304029" cy="1938992"/>
          </a:xfrm>
          <a:prstGeom prst="rect">
            <a:avLst/>
          </a:prstGeom>
          <a:noFill/>
        </p:spPr>
        <p:txBody>
          <a:bodyPr wrap="square" rtlCol="0">
            <a:spAutoFit/>
          </a:bodyPr>
          <a:lstStyle/>
          <a:p>
            <a:r>
              <a:rPr lang="en-CN" sz="2000" dirty="0">
                <a:latin typeface="Rockwell" panose="02060603020205020403" pitchFamily="18" charset="77"/>
              </a:rPr>
              <a:t>A new version of FengWu is trained with 13 levels ERA5 data for operational forecast</a:t>
            </a:r>
          </a:p>
          <a:p>
            <a:endParaRPr lang="en-CN" sz="2000" dirty="0">
              <a:latin typeface="Rockwell" panose="02060603020205020403" pitchFamily="18" charset="77"/>
            </a:endParaRPr>
          </a:p>
          <a:p>
            <a:r>
              <a:rPr lang="en-US" sz="2000" dirty="0">
                <a:latin typeface="Rockwell" panose="02060603020205020403" pitchFamily="18" charset="77"/>
              </a:rPr>
              <a:t>E</a:t>
            </a:r>
            <a:r>
              <a:rPr lang="en-CN" sz="2000" dirty="0">
                <a:latin typeface="Rockwell" panose="02060603020205020403" pitchFamily="18" charset="77"/>
              </a:rPr>
              <a:t>valuated on the year of 2022 with operational analysis inputs</a:t>
            </a:r>
          </a:p>
        </p:txBody>
      </p:sp>
      <p:pic>
        <p:nvPicPr>
          <p:cNvPr id="9" name="Picture 8" descr="Chart&#10;&#10;Description automatically generated">
            <a:extLst>
              <a:ext uri="{FF2B5EF4-FFF2-40B4-BE49-F238E27FC236}">
                <a16:creationId xmlns:a16="http://schemas.microsoft.com/office/drawing/2014/main" id="{3C0653F1-4156-9607-B54E-6E252ABDFB2C}"/>
              </a:ext>
            </a:extLst>
          </p:cNvPr>
          <p:cNvPicPr>
            <a:picLocks noChangeAspect="1"/>
          </p:cNvPicPr>
          <p:nvPr/>
        </p:nvPicPr>
        <p:blipFill>
          <a:blip r:embed="rId3"/>
          <a:stretch>
            <a:fillRect/>
          </a:stretch>
        </p:blipFill>
        <p:spPr>
          <a:xfrm>
            <a:off x="4840768" y="1037014"/>
            <a:ext cx="6674293" cy="5785988"/>
          </a:xfrm>
          <a:prstGeom prst="rect">
            <a:avLst/>
          </a:prstGeom>
        </p:spPr>
      </p:pic>
    </p:spTree>
    <p:extLst>
      <p:ext uri="{BB962C8B-B14F-4D97-AF65-F5344CB8AC3E}">
        <p14:creationId xmlns:p14="http://schemas.microsoft.com/office/powerpoint/2010/main" val="1671897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356A41-0D5C-9F28-42DC-E10F0698EECC}"/>
              </a:ext>
            </a:extLst>
          </p:cNvPr>
          <p:cNvSpPr>
            <a:spLocks noGrp="1"/>
          </p:cNvSpPr>
          <p:nvPr>
            <p:ph type="body" sz="quarter" idx="11"/>
          </p:nvPr>
        </p:nvSpPr>
        <p:spPr>
          <a:xfrm>
            <a:off x="649287" y="164338"/>
            <a:ext cx="9197077" cy="500533"/>
          </a:xfrm>
        </p:spPr>
        <p:txBody>
          <a:bodyPr/>
          <a:lstStyle/>
          <a:p>
            <a:r>
              <a:rPr lang="en-CN" dirty="0"/>
              <a:t>Towards</a:t>
            </a:r>
            <a:r>
              <a:rPr lang="zh-CN" altLang="en-US" dirty="0"/>
              <a:t> </a:t>
            </a:r>
            <a:r>
              <a:rPr lang="en-CN" dirty="0"/>
              <a:t>operational forecast</a:t>
            </a:r>
          </a:p>
        </p:txBody>
      </p:sp>
      <p:sp>
        <p:nvSpPr>
          <p:cNvPr id="8" name="TextBox 7">
            <a:extLst>
              <a:ext uri="{FF2B5EF4-FFF2-40B4-BE49-F238E27FC236}">
                <a16:creationId xmlns:a16="http://schemas.microsoft.com/office/drawing/2014/main" id="{71687A60-3BBA-4145-EB25-0EE3F33570EC}"/>
              </a:ext>
            </a:extLst>
          </p:cNvPr>
          <p:cNvSpPr txBox="1"/>
          <p:nvPr/>
        </p:nvSpPr>
        <p:spPr>
          <a:xfrm>
            <a:off x="384927" y="1976006"/>
            <a:ext cx="4304029" cy="3477875"/>
          </a:xfrm>
          <a:prstGeom prst="rect">
            <a:avLst/>
          </a:prstGeom>
          <a:noFill/>
        </p:spPr>
        <p:txBody>
          <a:bodyPr wrap="square" rtlCol="0">
            <a:spAutoFit/>
          </a:bodyPr>
          <a:lstStyle/>
          <a:p>
            <a:r>
              <a:rPr lang="en-CN" sz="2000" dirty="0">
                <a:latin typeface="Rockwell" panose="02060603020205020403" pitchFamily="18" charset="77"/>
              </a:rPr>
              <a:t>A new version of FengWu is trained with 13 levels ERA5 data for operational forecast</a:t>
            </a:r>
          </a:p>
          <a:p>
            <a:endParaRPr lang="en-CN" sz="2000" dirty="0">
              <a:latin typeface="Rockwell" panose="02060603020205020403" pitchFamily="18" charset="77"/>
            </a:endParaRPr>
          </a:p>
          <a:p>
            <a:r>
              <a:rPr lang="en-US" sz="2000" dirty="0">
                <a:latin typeface="Rockwell" panose="02060603020205020403" pitchFamily="18" charset="77"/>
              </a:rPr>
              <a:t>E</a:t>
            </a:r>
            <a:r>
              <a:rPr lang="en-CN" sz="2000" dirty="0">
                <a:latin typeface="Rockwell" panose="02060603020205020403" pitchFamily="18" charset="77"/>
              </a:rPr>
              <a:t>valuated on the year of 2022 with operational analysis inputs</a:t>
            </a:r>
          </a:p>
          <a:p>
            <a:endParaRPr lang="en-US" altLang="zh-CN" sz="2000" dirty="0">
              <a:latin typeface="PingFang SC" panose="020B0400000000000000" pitchFamily="34" charset="-122"/>
              <a:ea typeface="PingFang SC" panose="020B0400000000000000" pitchFamily="34" charset="-122"/>
            </a:endParaRPr>
          </a:p>
          <a:p>
            <a:r>
              <a:rPr lang="en-US" altLang="zh-CN" sz="2000" dirty="0">
                <a:latin typeface="PingFang SC" panose="020B0400000000000000" pitchFamily="34" charset="-122"/>
                <a:ea typeface="PingFang SC" panose="020B0400000000000000" pitchFamily="34" charset="-122"/>
              </a:rPr>
              <a:t>Take Z500</a:t>
            </a:r>
            <a:r>
              <a:rPr lang="zh-CN" altLang="en-US" sz="2000" dirty="0">
                <a:latin typeface="PingFang SC" panose="020B0400000000000000" pitchFamily="34" charset="-122"/>
                <a:ea typeface="PingFang SC" panose="020B0400000000000000" pitchFamily="34" charset="-122"/>
              </a:rPr>
              <a:t> </a:t>
            </a:r>
            <a:r>
              <a:rPr lang="en-US" altLang="zh-CN" sz="2000" dirty="0">
                <a:latin typeface="PingFang SC" panose="020B0400000000000000" pitchFamily="34" charset="-122"/>
                <a:ea typeface="PingFang SC" panose="020B0400000000000000" pitchFamily="34" charset="-122"/>
              </a:rPr>
              <a:t>WACC&gt;0.6 as the skillful prediction criterion, the skillful prediction lead time of </a:t>
            </a:r>
            <a:r>
              <a:rPr lang="en-US" altLang="zh-CN" sz="2000" dirty="0" err="1">
                <a:latin typeface="PingFang SC" panose="020B0400000000000000" pitchFamily="34" charset="-122"/>
                <a:ea typeface="PingFang SC" panose="020B0400000000000000" pitchFamily="34" charset="-122"/>
              </a:rPr>
              <a:t>FengWu</a:t>
            </a:r>
            <a:r>
              <a:rPr lang="en-US" altLang="zh-CN" sz="2000" dirty="0">
                <a:latin typeface="PingFang SC" panose="020B0400000000000000" pitchFamily="34" charset="-122"/>
                <a:ea typeface="PingFang SC" panose="020B0400000000000000" pitchFamily="34" charset="-122"/>
              </a:rPr>
              <a:t> is still longer than </a:t>
            </a:r>
            <a:r>
              <a:rPr lang="en-US" altLang="zh-CN" sz="2000" b="1" dirty="0">
                <a:latin typeface="PingFang SC" panose="020B0400000000000000" pitchFamily="34" charset="-122"/>
                <a:ea typeface="PingFang SC" panose="020B0400000000000000" pitchFamily="34" charset="-122"/>
              </a:rPr>
              <a:t>10</a:t>
            </a:r>
            <a:r>
              <a:rPr lang="en-US" altLang="zh-CN" sz="2000" dirty="0">
                <a:latin typeface="PingFang SC" panose="020B0400000000000000" pitchFamily="34" charset="-122"/>
                <a:ea typeface="PingFang SC" panose="020B0400000000000000" pitchFamily="34" charset="-122"/>
              </a:rPr>
              <a:t> days.</a:t>
            </a:r>
            <a:endParaRPr lang="en-US" sz="2000" b="1" dirty="0">
              <a:latin typeface="PingFang SC" panose="020B0400000000000000" pitchFamily="34" charset="-122"/>
              <a:ea typeface="PingFang SC" panose="020B0400000000000000" pitchFamily="34" charset="-122"/>
            </a:endParaRPr>
          </a:p>
        </p:txBody>
      </p:sp>
      <p:pic>
        <p:nvPicPr>
          <p:cNvPr id="4" name="Picture 3" descr="Chart&#10;&#10;Description automatically generated">
            <a:extLst>
              <a:ext uri="{FF2B5EF4-FFF2-40B4-BE49-F238E27FC236}">
                <a16:creationId xmlns:a16="http://schemas.microsoft.com/office/drawing/2014/main" id="{9737C590-A371-DB1D-8D50-B267F38DC0EB}"/>
              </a:ext>
            </a:extLst>
          </p:cNvPr>
          <p:cNvPicPr>
            <a:picLocks noChangeAspect="1"/>
          </p:cNvPicPr>
          <p:nvPr/>
        </p:nvPicPr>
        <p:blipFill>
          <a:blip r:embed="rId3"/>
          <a:stretch>
            <a:fillRect/>
          </a:stretch>
        </p:blipFill>
        <p:spPr>
          <a:xfrm>
            <a:off x="4851252" y="1000259"/>
            <a:ext cx="6738236" cy="5857741"/>
          </a:xfrm>
          <a:prstGeom prst="rect">
            <a:avLst/>
          </a:prstGeom>
        </p:spPr>
      </p:pic>
    </p:spTree>
    <p:extLst>
      <p:ext uri="{BB962C8B-B14F-4D97-AF65-F5344CB8AC3E}">
        <p14:creationId xmlns:p14="http://schemas.microsoft.com/office/powerpoint/2010/main" val="3769479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34;p8">
            <a:extLst>
              <a:ext uri="{FF2B5EF4-FFF2-40B4-BE49-F238E27FC236}">
                <a16:creationId xmlns:a16="http://schemas.microsoft.com/office/drawing/2014/main" id="{E8071156-3823-02EF-3492-EA1911C8AD26}"/>
              </a:ext>
            </a:extLst>
          </p:cNvPr>
          <p:cNvSpPr/>
          <p:nvPr/>
        </p:nvSpPr>
        <p:spPr>
          <a:xfrm>
            <a:off x="249382" y="919724"/>
            <a:ext cx="11252056" cy="2123305"/>
          </a:xfrm>
          <a:prstGeom prst="rect">
            <a:avLst/>
          </a:prstGeom>
          <a:noFill/>
          <a:ln>
            <a:noFill/>
          </a:ln>
        </p:spPr>
        <p:txBody>
          <a:bodyPr spcFirstLastPara="1" wrap="square" lIns="121868" tIns="60917" rIns="121868" bIns="60917" anchor="t" anchorCtr="0">
            <a:noAutofit/>
          </a:bodyPr>
          <a:lstStyle/>
          <a:p>
            <a:pPr marL="342900" indent="-342900" algn="just">
              <a:lnSpc>
                <a:spcPct val="120000"/>
              </a:lnSpc>
              <a:spcBef>
                <a:spcPts val="600"/>
              </a:spcBef>
              <a:buFont typeface="Wingdings" pitchFamily="2" charset="2"/>
              <a:buChar char="q"/>
              <a:defRPr/>
            </a:pPr>
            <a:r>
              <a:rPr kumimoji="0" lang="en-US" altLang="zh-CN" sz="2000" b="1" i="0" u="none" strike="noStrike" kern="1200" cap="none" spc="0" normalizeH="0" baseline="0" noProof="0" dirty="0">
                <a:ln>
                  <a:noFill/>
                </a:ln>
                <a:effectLst/>
                <a:uLnTx/>
                <a:uFillTx/>
                <a:latin typeface="Rockwell" panose="02060603020205020403" pitchFamily="18" charset="77"/>
                <a:ea typeface="微软雅黑"/>
              </a:rPr>
              <a:t>Long</a:t>
            </a:r>
            <a:r>
              <a:rPr lang="en-US" altLang="zh-CN" sz="2000" b="1" dirty="0">
                <a:latin typeface="Rockwell" panose="02060603020205020403" pitchFamily="18" charset="77"/>
                <a:ea typeface="微软雅黑"/>
              </a:rPr>
              <a:t> lead skillful forecasting</a:t>
            </a:r>
          </a:p>
          <a:p>
            <a:pPr marL="800100" lvl="1" indent="-342900" algn="just">
              <a:lnSpc>
                <a:spcPct val="120000"/>
              </a:lnSpc>
              <a:spcBef>
                <a:spcPts val="600"/>
              </a:spcBef>
              <a:buFont typeface="Wingdings" pitchFamily="2" charset="2"/>
              <a:buChar char="q"/>
              <a:defRPr/>
            </a:pPr>
            <a:r>
              <a:rPr lang="en-US" altLang="zh-CN" sz="2000" b="1" dirty="0">
                <a:latin typeface="Rockwell" panose="02060603020205020403" pitchFamily="18" charset="77"/>
                <a:ea typeface="微软雅黑"/>
              </a:rPr>
              <a:t>from 8.5 days to </a:t>
            </a:r>
            <a:r>
              <a:rPr lang="en-US" altLang="zh-CN" sz="2000" b="1" dirty="0">
                <a:solidFill>
                  <a:srgbClr val="FF0000"/>
                </a:solidFill>
                <a:latin typeface="Rockwell" panose="02060603020205020403" pitchFamily="18" charset="77"/>
                <a:ea typeface="微软雅黑"/>
              </a:rPr>
              <a:t>10.75</a:t>
            </a:r>
            <a:r>
              <a:rPr lang="en-US" altLang="zh-CN" sz="2000" b="1" dirty="0">
                <a:latin typeface="Rockwell" panose="02060603020205020403" pitchFamily="18" charset="77"/>
                <a:ea typeface="微软雅黑"/>
              </a:rPr>
              <a:t> days from Z500, and 14 days for t2m </a:t>
            </a:r>
          </a:p>
          <a:p>
            <a:pPr marL="800100" lvl="1" indent="-342900" algn="just">
              <a:lnSpc>
                <a:spcPct val="120000"/>
              </a:lnSpc>
              <a:spcBef>
                <a:spcPts val="600"/>
              </a:spcBef>
              <a:buFont typeface="Wingdings" pitchFamily="2" charset="2"/>
              <a:buChar char="q"/>
              <a:defRPr/>
            </a:pPr>
            <a:r>
              <a:rPr lang="en-US" altLang="zh-CN" sz="2000" b="1" dirty="0">
                <a:latin typeface="Rockwell" panose="02060603020205020403" pitchFamily="18" charset="77"/>
                <a:ea typeface="微软雅黑"/>
              </a:rPr>
              <a:t>Fast development</a:t>
            </a:r>
          </a:p>
          <a:p>
            <a:pPr marL="342900" indent="-342900" algn="just">
              <a:lnSpc>
                <a:spcPct val="120000"/>
              </a:lnSpc>
              <a:spcBef>
                <a:spcPts val="600"/>
              </a:spcBef>
              <a:buFont typeface="Wingdings" pitchFamily="2" charset="2"/>
              <a:buChar char="q"/>
              <a:defRPr/>
            </a:pPr>
            <a:r>
              <a:rPr lang="en-US" altLang="zh-CN" sz="2000" b="1" dirty="0">
                <a:latin typeface="Rockwell" panose="02060603020205020403" pitchFamily="18" charset="77"/>
                <a:ea typeface="微软雅黑"/>
              </a:rPr>
              <a:t>Efficiency: Generating the predictions for the next 10 days of all regions in the world with 1 GPU cards with 30 seconds</a:t>
            </a:r>
            <a:endParaRPr lang="en-US" altLang="zh-CN" sz="2000" b="0" i="0" u="none" strike="noStrike" kern="1200" cap="none" spc="0" normalizeH="0" baseline="0" noProof="0" dirty="0">
              <a:ln>
                <a:noFill/>
              </a:ln>
              <a:effectLst/>
              <a:uLnTx/>
              <a:uFillTx/>
              <a:latin typeface="Rockwell" panose="02060603020205020403" pitchFamily="18" charset="77"/>
              <a:ea typeface="微软雅黑"/>
            </a:endParaRPr>
          </a:p>
        </p:txBody>
      </p:sp>
      <p:sp>
        <p:nvSpPr>
          <p:cNvPr id="8" name="Text Placeholder 2">
            <a:extLst>
              <a:ext uri="{FF2B5EF4-FFF2-40B4-BE49-F238E27FC236}">
                <a16:creationId xmlns:a16="http://schemas.microsoft.com/office/drawing/2014/main" id="{61562966-37CD-9FF3-C960-A41F904016A6}"/>
              </a:ext>
            </a:extLst>
          </p:cNvPr>
          <p:cNvSpPr>
            <a:spLocks noGrp="1"/>
          </p:cNvSpPr>
          <p:nvPr>
            <p:ph type="body" sz="quarter" idx="11"/>
          </p:nvPr>
        </p:nvSpPr>
        <p:spPr>
          <a:xfrm>
            <a:off x="154363" y="174277"/>
            <a:ext cx="7496210" cy="500533"/>
          </a:xfrm>
        </p:spPr>
        <p:txBody>
          <a:bodyPr>
            <a:normAutofit fontScale="92500" lnSpcReduction="10000"/>
          </a:bodyPr>
          <a:lstStyle/>
          <a:p>
            <a:r>
              <a:rPr lang="en-US" dirty="0">
                <a:solidFill>
                  <a:schemeClr val="tx1"/>
                </a:solidFill>
              </a:rPr>
              <a:t>Core benefits</a:t>
            </a:r>
            <a:endParaRPr lang="en-CN" dirty="0">
              <a:solidFill>
                <a:schemeClr val="tx1"/>
              </a:solidFill>
            </a:endParaRPr>
          </a:p>
        </p:txBody>
      </p:sp>
      <p:pic>
        <p:nvPicPr>
          <p:cNvPr id="3" name="Picture 2" descr="Chart, line chart&#10;&#10;Description automatically generated">
            <a:extLst>
              <a:ext uri="{FF2B5EF4-FFF2-40B4-BE49-F238E27FC236}">
                <a16:creationId xmlns:a16="http://schemas.microsoft.com/office/drawing/2014/main" id="{136F859B-251B-45B1-448A-2AF3DFF37A63}"/>
              </a:ext>
            </a:extLst>
          </p:cNvPr>
          <p:cNvPicPr>
            <a:picLocks noChangeAspect="1"/>
          </p:cNvPicPr>
          <p:nvPr/>
        </p:nvPicPr>
        <p:blipFill rotWithShape="1">
          <a:blip r:embed="rId3"/>
          <a:srcRect l="1612" t="14321" r="2180" b="3369"/>
          <a:stretch/>
        </p:blipFill>
        <p:spPr>
          <a:xfrm>
            <a:off x="249382" y="3287943"/>
            <a:ext cx="4353842" cy="3014054"/>
          </a:xfrm>
          <a:prstGeom prst="rect">
            <a:avLst/>
          </a:prstGeom>
        </p:spPr>
      </p:pic>
      <p:pic>
        <p:nvPicPr>
          <p:cNvPr id="2" name="Picture 1" descr="A long hallway with rows of computer servers&#10;&#10;Description automatically generated with low confidence">
            <a:extLst>
              <a:ext uri="{FF2B5EF4-FFF2-40B4-BE49-F238E27FC236}">
                <a16:creationId xmlns:a16="http://schemas.microsoft.com/office/drawing/2014/main" id="{F2AC9DBE-563B-7DA3-5836-CEDFF33446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1290" y="3931551"/>
            <a:ext cx="2913849" cy="2289595"/>
          </a:xfrm>
          <a:prstGeom prst="rect">
            <a:avLst/>
          </a:prstGeom>
        </p:spPr>
      </p:pic>
      <p:pic>
        <p:nvPicPr>
          <p:cNvPr id="4" name="Picture 2" descr="NVIDIA A100 | NVIDIA">
            <a:extLst>
              <a:ext uri="{FF2B5EF4-FFF2-40B4-BE49-F238E27FC236}">
                <a16:creationId xmlns:a16="http://schemas.microsoft.com/office/drawing/2014/main" id="{7E3C5811-B52F-086B-E23A-ED5B5A14E4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500" t="11938" r="22369" b="12749"/>
          <a:stretch/>
        </p:blipFill>
        <p:spPr bwMode="auto">
          <a:xfrm>
            <a:off x="10183192" y="5711617"/>
            <a:ext cx="663090" cy="5095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315F9D-87D7-6393-9F89-8DC2C81F424C}"/>
              </a:ext>
            </a:extLst>
          </p:cNvPr>
          <p:cNvSpPr txBox="1"/>
          <p:nvPr/>
        </p:nvSpPr>
        <p:spPr>
          <a:xfrm>
            <a:off x="5297154" y="3147668"/>
            <a:ext cx="3298522" cy="830997"/>
          </a:xfrm>
          <a:prstGeom prst="rect">
            <a:avLst/>
          </a:prstGeom>
          <a:noFill/>
        </p:spPr>
        <p:txBody>
          <a:bodyPr wrap="square" rtlCol="0">
            <a:spAutoFit/>
          </a:bodyPr>
          <a:lstStyle/>
          <a:p>
            <a:r>
              <a:rPr lang="en-CN" sz="1600" b="1" dirty="0">
                <a:latin typeface="PingFang SC" panose="020B0400000000000000" pitchFamily="34" charset="-122"/>
                <a:ea typeface="PingFang SC" panose="020B0400000000000000" pitchFamily="34" charset="-122"/>
              </a:rPr>
              <a:t>Physical models require over </a:t>
            </a:r>
            <a:r>
              <a:rPr lang="en-CN" sz="1600" b="1" dirty="0">
                <a:solidFill>
                  <a:srgbClr val="C00000"/>
                </a:solidFill>
                <a:latin typeface="PingFang SC" panose="020B0400000000000000" pitchFamily="34" charset="-122"/>
                <a:ea typeface="PingFang SC" panose="020B0400000000000000" pitchFamily="34" charset="-122"/>
              </a:rPr>
              <a:t>10K nodes </a:t>
            </a:r>
            <a:r>
              <a:rPr lang="en-CN" sz="1600" b="1" dirty="0">
                <a:latin typeface="PingFang SC" panose="020B0400000000000000" pitchFamily="34" charset="-122"/>
                <a:ea typeface="PingFang SC" panose="020B0400000000000000" pitchFamily="34" charset="-122"/>
              </a:rPr>
              <a:t>runing </a:t>
            </a:r>
            <a:r>
              <a:rPr lang="en-CN" sz="1600" b="1" dirty="0">
                <a:solidFill>
                  <a:srgbClr val="C00000"/>
                </a:solidFill>
                <a:latin typeface="PingFang SC" panose="020B0400000000000000" pitchFamily="34" charset="-122"/>
                <a:ea typeface="PingFang SC" panose="020B0400000000000000" pitchFamily="34" charset="-122"/>
              </a:rPr>
              <a:t>one hour </a:t>
            </a:r>
            <a:r>
              <a:rPr lang="en-CN" sz="1600" b="1" dirty="0">
                <a:latin typeface="PingFang SC" panose="020B0400000000000000" pitchFamily="34" charset="-122"/>
                <a:ea typeface="PingFang SC" panose="020B0400000000000000" pitchFamily="34" charset="-122"/>
              </a:rPr>
              <a:t>for generating 10 days’ forecasts</a:t>
            </a:r>
          </a:p>
        </p:txBody>
      </p:sp>
      <p:sp>
        <p:nvSpPr>
          <p:cNvPr id="7" name="TextBox 6">
            <a:extLst>
              <a:ext uri="{FF2B5EF4-FFF2-40B4-BE49-F238E27FC236}">
                <a16:creationId xmlns:a16="http://schemas.microsoft.com/office/drawing/2014/main" id="{114B7DBC-05CB-0395-4802-00DFE3D9B8FE}"/>
              </a:ext>
            </a:extLst>
          </p:cNvPr>
          <p:cNvSpPr txBox="1"/>
          <p:nvPr/>
        </p:nvSpPr>
        <p:spPr>
          <a:xfrm>
            <a:off x="8855334" y="3182044"/>
            <a:ext cx="3257466" cy="830997"/>
          </a:xfrm>
          <a:prstGeom prst="rect">
            <a:avLst/>
          </a:prstGeom>
          <a:noFill/>
        </p:spPr>
        <p:txBody>
          <a:bodyPr wrap="square" rtlCol="0">
            <a:spAutoFit/>
          </a:bodyPr>
          <a:lstStyle/>
          <a:p>
            <a:r>
              <a:rPr lang="en-US" sz="1600" b="1" dirty="0" err="1">
                <a:latin typeface="PingFang SC" panose="020B0400000000000000" pitchFamily="34" charset="-122"/>
                <a:ea typeface="PingFang SC" panose="020B0400000000000000" pitchFamily="34" charset="-122"/>
              </a:rPr>
              <a:t>FengWu</a:t>
            </a:r>
            <a:r>
              <a:rPr lang="en-US" sz="1600" b="1" dirty="0">
                <a:latin typeface="PingFang SC" panose="020B0400000000000000" pitchFamily="34" charset="-122"/>
                <a:ea typeface="PingFang SC" panose="020B0400000000000000" pitchFamily="34" charset="-122"/>
              </a:rPr>
              <a:t> only requires </a:t>
            </a:r>
            <a:r>
              <a:rPr lang="en-US" sz="1600" b="1" dirty="0">
                <a:solidFill>
                  <a:srgbClr val="C00000"/>
                </a:solidFill>
                <a:latin typeface="PingFang SC" panose="020B0400000000000000" pitchFamily="34" charset="-122"/>
                <a:ea typeface="PingFang SC" panose="020B0400000000000000" pitchFamily="34" charset="-122"/>
              </a:rPr>
              <a:t>one GPU </a:t>
            </a:r>
            <a:r>
              <a:rPr lang="en-US" sz="1600" b="1" dirty="0">
                <a:latin typeface="PingFang SC" panose="020B0400000000000000" pitchFamily="34" charset="-122"/>
                <a:ea typeface="PingFang SC" panose="020B0400000000000000" pitchFamily="34" charset="-122"/>
              </a:rPr>
              <a:t>card running </a:t>
            </a:r>
            <a:r>
              <a:rPr lang="en-US" sz="1600" b="1" dirty="0">
                <a:solidFill>
                  <a:srgbClr val="C00000"/>
                </a:solidFill>
                <a:latin typeface="PingFang SC" panose="020B0400000000000000" pitchFamily="34" charset="-122"/>
                <a:ea typeface="PingFang SC" panose="020B0400000000000000" pitchFamily="34" charset="-122"/>
              </a:rPr>
              <a:t>30 seconds </a:t>
            </a:r>
            <a:r>
              <a:rPr lang="en-US" sz="1600" b="1" dirty="0">
                <a:latin typeface="PingFang SC" panose="020B0400000000000000" pitchFamily="34" charset="-122"/>
                <a:ea typeface="PingFang SC" panose="020B0400000000000000" pitchFamily="34" charset="-122"/>
              </a:rPr>
              <a:t>for generating 10 days’ forecasts</a:t>
            </a:r>
            <a:endParaRPr lang="en-CN" sz="1600" b="1" dirty="0">
              <a:latin typeface="PingFang SC" panose="020B0400000000000000" pitchFamily="34" charset="-122"/>
              <a:ea typeface="PingFang SC" panose="020B0400000000000000" pitchFamily="34" charset="-122"/>
            </a:endParaRPr>
          </a:p>
        </p:txBody>
      </p:sp>
      <p:sp>
        <p:nvSpPr>
          <p:cNvPr id="9" name="TextBox 8">
            <a:extLst>
              <a:ext uri="{FF2B5EF4-FFF2-40B4-BE49-F238E27FC236}">
                <a16:creationId xmlns:a16="http://schemas.microsoft.com/office/drawing/2014/main" id="{359A0F16-8E71-BE30-C2ED-DB4A421344C6}"/>
              </a:ext>
            </a:extLst>
          </p:cNvPr>
          <p:cNvSpPr txBox="1"/>
          <p:nvPr/>
        </p:nvSpPr>
        <p:spPr>
          <a:xfrm>
            <a:off x="9397368" y="4280356"/>
            <a:ext cx="2897828" cy="584775"/>
          </a:xfrm>
          <a:prstGeom prst="rect">
            <a:avLst/>
          </a:prstGeom>
          <a:noFill/>
        </p:spPr>
        <p:txBody>
          <a:bodyPr wrap="square" rtlCol="0">
            <a:spAutoFit/>
          </a:bodyPr>
          <a:lstStyle/>
          <a:p>
            <a:r>
              <a:rPr lang="en-US" sz="1600" b="1" dirty="0">
                <a:solidFill>
                  <a:srgbClr val="C00000"/>
                </a:solidFill>
                <a:latin typeface="微软雅黑 Light" panose="020B0502040204020203" pitchFamily="34" charset="-122"/>
                <a:ea typeface="微软雅黑 Light" panose="020B0502040204020203" pitchFamily="34" charset="-122"/>
              </a:rPr>
              <a:t>R</a:t>
            </a:r>
            <a:r>
              <a:rPr lang="en-CN" sz="1600" b="1" dirty="0">
                <a:solidFill>
                  <a:srgbClr val="C00000"/>
                </a:solidFill>
                <a:latin typeface="微软雅黑 Light" panose="020B0502040204020203" pitchFamily="34" charset="-122"/>
                <a:ea typeface="微软雅黑 Light" panose="020B0502040204020203" pitchFamily="34" charset="-122"/>
              </a:rPr>
              <a:t>edue the computation costs over 2000 times</a:t>
            </a:r>
          </a:p>
        </p:txBody>
      </p:sp>
      <p:sp>
        <p:nvSpPr>
          <p:cNvPr id="10" name="形状 38">
            <a:extLst>
              <a:ext uri="{FF2B5EF4-FFF2-40B4-BE49-F238E27FC236}">
                <a16:creationId xmlns:a16="http://schemas.microsoft.com/office/drawing/2014/main" id="{D03D50A7-A146-5569-5580-89202750265A}"/>
              </a:ext>
            </a:extLst>
          </p:cNvPr>
          <p:cNvSpPr/>
          <p:nvPr/>
        </p:nvSpPr>
        <p:spPr>
          <a:xfrm rot="4079303">
            <a:off x="8385430" y="4233438"/>
            <a:ext cx="2182746" cy="1537303"/>
          </a:xfrm>
          <a:prstGeom prst="swooshArrow">
            <a:avLst>
              <a:gd name="adj1" fmla="val 11754"/>
              <a:gd name="adj2" fmla="val 31886"/>
            </a:avLst>
          </a:prstGeom>
          <a:solidFill>
            <a:srgbClr val="5698D4"/>
          </a:solidFill>
          <a:scene3d>
            <a:camera prst="orthographicFront"/>
            <a:lightRig rig="chilly" dir="t"/>
          </a:scene3d>
          <a:sp3d z="-12700" extrusionH="1700" prstMaterial="translucentPowder">
            <a:bevelT w="25400" h="6350" prst="softRound"/>
            <a:bevelB w="0" h="0" prst="convex"/>
          </a:sp3d>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hueOff val="0"/>
                  <a:satOff val="0"/>
                  <a:lumOff val="0"/>
                  <a:alphaOff val="0"/>
                </a:prstClr>
              </a:solidFill>
              <a:effectLst/>
              <a:uLnTx/>
              <a:uFillTx/>
              <a:latin typeface="Arial"/>
              <a:ea typeface="宋体" panose="02010600030101010101" pitchFamily="2" charset="-122"/>
              <a:cs typeface="+mn-cs"/>
            </a:endParaRPr>
          </a:p>
        </p:txBody>
      </p:sp>
    </p:spTree>
    <p:extLst>
      <p:ext uri="{BB962C8B-B14F-4D97-AF65-F5344CB8AC3E}">
        <p14:creationId xmlns:p14="http://schemas.microsoft.com/office/powerpoint/2010/main" val="203250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private/var/folders/r8/q_ypq0t5233grd8wk6rmj2rw0000gn/T/com.kingsoft.wpsoffice.mac/picturecompress_20230103122424/output_3.pngoutput_3"/>
          <p:cNvPicPr>
            <a:picLocks noChangeAspect="1"/>
          </p:cNvPicPr>
          <p:nvPr/>
        </p:nvPicPr>
        <p:blipFill>
          <a:blip r:embed="rId2"/>
          <a:stretch>
            <a:fillRect/>
          </a:stretch>
        </p:blipFill>
        <p:spPr>
          <a:xfrm>
            <a:off x="0" y="0"/>
            <a:ext cx="12192000" cy="6858000"/>
          </a:xfrm>
          <a:prstGeom prst="rect">
            <a:avLst/>
          </a:prstGeom>
        </p:spPr>
      </p:pic>
      <p:sp>
        <p:nvSpPr>
          <p:cNvPr id="5" name="Text Placeholder 1"/>
          <p:cNvSpPr txBox="1"/>
          <p:nvPr/>
        </p:nvSpPr>
        <p:spPr bwMode="gray">
          <a:xfrm>
            <a:off x="1390813" y="2919198"/>
            <a:ext cx="7626985" cy="424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noAutofit/>
          </a:bodyPr>
          <a:lstStyle>
            <a:lvl1pPr marL="0" indent="0" algn="l" rtl="0" eaLnBrk="1" fontAlgn="base" hangingPunct="1">
              <a:spcBef>
                <a:spcPts val="0"/>
              </a:spcBef>
              <a:spcAft>
                <a:spcPct val="0"/>
              </a:spcAft>
              <a:buNone/>
              <a:defRPr sz="2800">
                <a:solidFill>
                  <a:schemeClr val="tx2"/>
                </a:solidFill>
                <a:latin typeface="+mn-lt"/>
                <a:ea typeface="+mn-ea"/>
                <a:cs typeface="+mn-cs"/>
                <a:sym typeface="Arial" panose="020B0604020202020204"/>
              </a:defRPr>
            </a:lvl1pPr>
            <a:lvl2pPr marL="0" indent="0" algn="l" rtl="0" eaLnBrk="1" fontAlgn="base" hangingPunct="1">
              <a:spcBef>
                <a:spcPts val="0"/>
              </a:spcBef>
              <a:spcAft>
                <a:spcPct val="0"/>
              </a:spcAft>
              <a:buFont typeface="Arial" panose="020B0604020202020204" pitchFamily="34" charset="0"/>
              <a:buNone/>
              <a:defRPr sz="2800">
                <a:solidFill>
                  <a:schemeClr val="accent1"/>
                </a:solidFill>
                <a:latin typeface="+mn-lt"/>
                <a:cs typeface="+mn-cs"/>
                <a:sym typeface="Arial" panose="020B0604020202020204"/>
              </a:defRPr>
            </a:lvl2pPr>
            <a:lvl3pPr marL="516255" indent="-171450"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sym typeface="Arial" panose="020B0604020202020204"/>
              </a:defRPr>
            </a:lvl3pPr>
            <a:lvl4pPr marL="684530" indent="-167005"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sym typeface="Arial" panose="020B0604020202020204"/>
              </a:defRPr>
            </a:lvl4pPr>
            <a:lvl5pPr marL="859155" indent="-173355"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sym typeface="Arial" panose="020B0604020202020204"/>
              </a:defRPr>
            </a:lvl5pPr>
            <a:lvl6pPr marL="1316355" indent="-173355"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defRPr>
            </a:lvl6pPr>
            <a:lvl7pPr marL="1773555" indent="-173355"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defRPr>
            </a:lvl7pPr>
            <a:lvl8pPr marL="2230755" indent="-173355"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defRPr>
            </a:lvl8pPr>
            <a:lvl9pPr marL="2687955" indent="-173355"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defRPr>
            </a:lvl9pPr>
          </a:lstStyle>
          <a:p>
            <a:pPr>
              <a:spcBef>
                <a:spcPct val="60000"/>
              </a:spcBef>
              <a:defRPr/>
            </a:pPr>
            <a:r>
              <a:rPr lang="zh-CN" altLang="en-US" sz="3200" b="1" kern="0" dirty="0">
                <a:solidFill>
                  <a:srgbClr val="025F84"/>
                </a:solidFill>
                <a:latin typeface="PingFang SC" panose="020B0400000000000000" pitchFamily="34" charset="-122"/>
                <a:ea typeface="PingFang SC" panose="020B0400000000000000" pitchFamily="34" charset="-122"/>
              </a:rPr>
              <a:t>｜</a:t>
            </a:r>
            <a:r>
              <a:rPr lang="en-US" altLang="zh-CN" sz="3200" b="1" kern="0" dirty="0">
                <a:solidFill>
                  <a:srgbClr val="025F84"/>
                </a:solidFill>
                <a:latin typeface="PingFang SC" panose="020B0400000000000000" pitchFamily="34" charset="-122"/>
                <a:ea typeface="PingFang SC" panose="020B0400000000000000" pitchFamily="34" charset="-122"/>
              </a:rPr>
              <a:t>The Fourth</a:t>
            </a:r>
            <a:r>
              <a:rPr lang="en-US" sz="3200" b="1" kern="0" dirty="0">
                <a:solidFill>
                  <a:srgbClr val="025F84"/>
                </a:solidFill>
                <a:latin typeface="PingFang SC" panose="020B0400000000000000" pitchFamily="34" charset="-122"/>
                <a:ea typeface="PingFang SC" panose="020B0400000000000000" pitchFamily="34" charset="-122"/>
              </a:rPr>
              <a:t> Part – </a:t>
            </a:r>
          </a:p>
          <a:p>
            <a:pPr>
              <a:spcBef>
                <a:spcPct val="60000"/>
              </a:spcBef>
              <a:defRPr/>
            </a:pPr>
            <a:r>
              <a:rPr lang="en-US" sz="3200" b="1" kern="0" dirty="0">
                <a:solidFill>
                  <a:srgbClr val="025F84"/>
                </a:solidFill>
                <a:latin typeface="PingFang SC" panose="020B0400000000000000" pitchFamily="34" charset="-122"/>
                <a:ea typeface="PingFang SC" panose="020B0400000000000000" pitchFamily="34" charset="-122"/>
              </a:rPr>
              <a:t>	Tropical Cyclone Predictions</a:t>
            </a:r>
            <a:endParaRPr lang="zh-CN" altLang="en-US" sz="3200" b="1" kern="0" dirty="0">
              <a:solidFill>
                <a:srgbClr val="025F84"/>
              </a:solidFill>
              <a:latin typeface="PingFang SC" panose="020B0400000000000000" pitchFamily="34" charset="-122"/>
              <a:ea typeface="PingFang SC" panose="020B0400000000000000" pitchFamily="34" charset="-122"/>
            </a:endParaRPr>
          </a:p>
        </p:txBody>
      </p:sp>
    </p:spTree>
    <p:extLst>
      <p:ext uri="{BB962C8B-B14F-4D97-AF65-F5344CB8AC3E}">
        <p14:creationId xmlns:p14="http://schemas.microsoft.com/office/powerpoint/2010/main" val="2238632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EA1DDB-2049-1C38-25FC-CCA3BC171222}"/>
              </a:ext>
            </a:extLst>
          </p:cNvPr>
          <p:cNvSpPr>
            <a:spLocks noGrp="1"/>
          </p:cNvSpPr>
          <p:nvPr>
            <p:ph type="body" sz="quarter" idx="11"/>
          </p:nvPr>
        </p:nvSpPr>
        <p:spPr>
          <a:xfrm>
            <a:off x="649287" y="164338"/>
            <a:ext cx="8945287" cy="500533"/>
          </a:xfrm>
        </p:spPr>
        <p:txBody>
          <a:bodyPr/>
          <a:lstStyle/>
          <a:p>
            <a:r>
              <a:rPr lang="en-US" sz="3200" b="1" kern="0" dirty="0">
                <a:solidFill>
                  <a:srgbClr val="025F84"/>
                </a:solidFill>
                <a:latin typeface="PingFang SC" panose="020B0400000000000000" pitchFamily="34" charset="-122"/>
                <a:ea typeface="PingFang SC" panose="020B0400000000000000" pitchFamily="34" charset="-122"/>
              </a:rPr>
              <a:t>Tropical Cyclone Predictions</a:t>
            </a:r>
            <a:endParaRPr lang="en-CN" dirty="0"/>
          </a:p>
        </p:txBody>
      </p:sp>
      <p:sp>
        <p:nvSpPr>
          <p:cNvPr id="8" name="TextBox 7">
            <a:extLst>
              <a:ext uri="{FF2B5EF4-FFF2-40B4-BE49-F238E27FC236}">
                <a16:creationId xmlns:a16="http://schemas.microsoft.com/office/drawing/2014/main" id="{2013EA01-8908-3B07-5AD0-C83DEAEA7E37}"/>
              </a:ext>
            </a:extLst>
          </p:cNvPr>
          <p:cNvSpPr txBox="1"/>
          <p:nvPr/>
        </p:nvSpPr>
        <p:spPr>
          <a:xfrm>
            <a:off x="649287" y="1059937"/>
            <a:ext cx="10389842" cy="1323439"/>
          </a:xfrm>
          <a:prstGeom prst="rect">
            <a:avLst/>
          </a:prstGeom>
          <a:noFill/>
        </p:spPr>
        <p:txBody>
          <a:bodyPr wrap="square" rtlCol="0">
            <a:spAutoFit/>
          </a:bodyPr>
          <a:lstStyle/>
          <a:p>
            <a:r>
              <a:rPr lang="en-CN" sz="2000" b="1" dirty="0">
                <a:latin typeface="Rockwell" panose="02060603020205020403" pitchFamily="18" charset="77"/>
              </a:rPr>
              <a:t>FengWu achieves the best tropical Cyclones tracking performance within 5 days. </a:t>
            </a:r>
          </a:p>
          <a:p>
            <a:endParaRPr lang="en-CN" sz="2000" b="1" dirty="0">
              <a:latin typeface="Rockwell" panose="02060603020205020403" pitchFamily="18" charset="77"/>
            </a:endParaRPr>
          </a:p>
          <a:p>
            <a:r>
              <a:rPr lang="en-CN" sz="2000" b="1" dirty="0">
                <a:latin typeface="Rockwell" panose="02060603020205020403" pitchFamily="18" charset="77"/>
              </a:rPr>
              <a:t>Evaluated on all the </a:t>
            </a:r>
            <a:r>
              <a:rPr lang="en-US" sz="2000" b="1" dirty="0">
                <a:latin typeface="Rockwell" panose="02060603020205020403" pitchFamily="18" charset="77"/>
              </a:rPr>
              <a:t>tropical Cyclone</a:t>
            </a:r>
            <a:r>
              <a:rPr lang="en-CN" sz="2000" b="1" dirty="0">
                <a:latin typeface="Rockwell" panose="02060603020205020403" pitchFamily="18" charset="77"/>
              </a:rPr>
              <a:t> occur</a:t>
            </a:r>
            <a:r>
              <a:rPr lang="en-US" sz="2000" b="1" dirty="0">
                <a:latin typeface="Rockwell" panose="02060603020205020403" pitchFamily="18" charset="77"/>
              </a:rPr>
              <a:t>r</a:t>
            </a:r>
            <a:r>
              <a:rPr lang="en-CN" sz="2000" b="1" dirty="0">
                <a:latin typeface="Rockwell" panose="02060603020205020403" pitchFamily="18" charset="77"/>
              </a:rPr>
              <a:t>ed in the year of 2022 (t</a:t>
            </a:r>
            <a:r>
              <a:rPr lang="en-US" sz="2000" b="1" dirty="0">
                <a:latin typeface="Rockwell" panose="02060603020205020403" pitchFamily="18" charset="77"/>
              </a:rPr>
              <a:t>he</a:t>
            </a:r>
            <a:r>
              <a:rPr lang="en-CN" sz="2000" b="1" dirty="0">
                <a:latin typeface="Rockwell" panose="02060603020205020403" pitchFamily="18" charset="77"/>
              </a:rPr>
              <a:t> same samples)</a:t>
            </a:r>
          </a:p>
        </p:txBody>
      </p:sp>
      <p:pic>
        <p:nvPicPr>
          <p:cNvPr id="2" name="Picture 1">
            <a:extLst>
              <a:ext uri="{FF2B5EF4-FFF2-40B4-BE49-F238E27FC236}">
                <a16:creationId xmlns:a16="http://schemas.microsoft.com/office/drawing/2014/main" id="{0E449908-E8CB-5F59-D66A-6535C29DF958}"/>
              </a:ext>
            </a:extLst>
          </p:cNvPr>
          <p:cNvPicPr>
            <a:picLocks noChangeAspect="1"/>
          </p:cNvPicPr>
          <p:nvPr/>
        </p:nvPicPr>
        <p:blipFill rotWithShape="1">
          <a:blip r:embed="rId3"/>
          <a:srcRect l="7363" t="8791" r="7648"/>
          <a:stretch/>
        </p:blipFill>
        <p:spPr>
          <a:xfrm>
            <a:off x="3770859" y="2407808"/>
            <a:ext cx="4146697" cy="4450192"/>
          </a:xfrm>
          <a:prstGeom prst="rect">
            <a:avLst/>
          </a:prstGeom>
        </p:spPr>
      </p:pic>
    </p:spTree>
    <p:extLst>
      <p:ext uri="{BB962C8B-B14F-4D97-AF65-F5344CB8AC3E}">
        <p14:creationId xmlns:p14="http://schemas.microsoft.com/office/powerpoint/2010/main" val="1629741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44059-0679-4360-282C-8AB7175DA092}"/>
              </a:ext>
            </a:extLst>
          </p:cNvPr>
          <p:cNvSpPr>
            <a:spLocks noGrp="1"/>
          </p:cNvSpPr>
          <p:nvPr>
            <p:ph type="body" sz="quarter" idx="11"/>
          </p:nvPr>
        </p:nvSpPr>
        <p:spPr>
          <a:xfrm>
            <a:off x="646451" y="217355"/>
            <a:ext cx="5998400" cy="500533"/>
          </a:xfrm>
        </p:spPr>
        <p:txBody>
          <a:bodyPr>
            <a:normAutofit fontScale="92500" lnSpcReduction="10000"/>
          </a:bodyPr>
          <a:lstStyle/>
          <a:p>
            <a:r>
              <a:rPr lang="en-US" sz="3200" b="1" kern="0" dirty="0">
                <a:solidFill>
                  <a:srgbClr val="025F84"/>
                </a:solidFill>
                <a:latin typeface="PingFang SC" panose="020B0400000000000000" pitchFamily="34" charset="-122"/>
                <a:ea typeface="PingFang SC" panose="020B0400000000000000" pitchFamily="34" charset="-122"/>
              </a:rPr>
              <a:t>Tropical Cyclone Predictions</a:t>
            </a:r>
            <a:endParaRPr lang="en-CN" dirty="0"/>
          </a:p>
        </p:txBody>
      </p:sp>
      <p:pic>
        <p:nvPicPr>
          <p:cNvPr id="5" name="Picture 4">
            <a:extLst>
              <a:ext uri="{FF2B5EF4-FFF2-40B4-BE49-F238E27FC236}">
                <a16:creationId xmlns:a16="http://schemas.microsoft.com/office/drawing/2014/main" id="{743E7B34-4C1C-13B1-B2DB-F4913977D970}"/>
              </a:ext>
            </a:extLst>
          </p:cNvPr>
          <p:cNvPicPr>
            <a:picLocks noChangeAspect="1"/>
          </p:cNvPicPr>
          <p:nvPr/>
        </p:nvPicPr>
        <p:blipFill>
          <a:blip r:embed="rId3"/>
          <a:stretch>
            <a:fillRect/>
          </a:stretch>
        </p:blipFill>
        <p:spPr>
          <a:xfrm>
            <a:off x="1470087" y="1340919"/>
            <a:ext cx="3309420" cy="2672993"/>
          </a:xfrm>
          <a:prstGeom prst="rect">
            <a:avLst/>
          </a:prstGeom>
        </p:spPr>
      </p:pic>
      <p:pic>
        <p:nvPicPr>
          <p:cNvPr id="6" name="Picture 5">
            <a:extLst>
              <a:ext uri="{FF2B5EF4-FFF2-40B4-BE49-F238E27FC236}">
                <a16:creationId xmlns:a16="http://schemas.microsoft.com/office/drawing/2014/main" id="{9B65A4DE-0B9F-8A6A-C5BC-C3A919D9EDEE}"/>
              </a:ext>
            </a:extLst>
          </p:cNvPr>
          <p:cNvPicPr>
            <a:picLocks noChangeAspect="1"/>
          </p:cNvPicPr>
          <p:nvPr/>
        </p:nvPicPr>
        <p:blipFill>
          <a:blip r:embed="rId4"/>
          <a:stretch>
            <a:fillRect/>
          </a:stretch>
        </p:blipFill>
        <p:spPr>
          <a:xfrm>
            <a:off x="5603143" y="1309759"/>
            <a:ext cx="3309420" cy="2702693"/>
          </a:xfrm>
          <a:prstGeom prst="rect">
            <a:avLst/>
          </a:prstGeom>
        </p:spPr>
      </p:pic>
      <p:pic>
        <p:nvPicPr>
          <p:cNvPr id="7" name="Picture 6">
            <a:extLst>
              <a:ext uri="{FF2B5EF4-FFF2-40B4-BE49-F238E27FC236}">
                <a16:creationId xmlns:a16="http://schemas.microsoft.com/office/drawing/2014/main" id="{87C3CB31-D2E8-F054-3A85-0443297E146C}"/>
              </a:ext>
            </a:extLst>
          </p:cNvPr>
          <p:cNvPicPr>
            <a:picLocks noChangeAspect="1"/>
          </p:cNvPicPr>
          <p:nvPr/>
        </p:nvPicPr>
        <p:blipFill>
          <a:blip r:embed="rId5"/>
          <a:stretch>
            <a:fillRect/>
          </a:stretch>
        </p:blipFill>
        <p:spPr>
          <a:xfrm>
            <a:off x="1371600" y="3964494"/>
            <a:ext cx="3407907" cy="2884118"/>
          </a:xfrm>
          <a:prstGeom prst="rect">
            <a:avLst/>
          </a:prstGeom>
        </p:spPr>
      </p:pic>
      <p:pic>
        <p:nvPicPr>
          <p:cNvPr id="8" name="Picture 7">
            <a:extLst>
              <a:ext uri="{FF2B5EF4-FFF2-40B4-BE49-F238E27FC236}">
                <a16:creationId xmlns:a16="http://schemas.microsoft.com/office/drawing/2014/main" id="{18A8B1E2-6B6E-4FAB-0AED-A09CFC5A038F}"/>
              </a:ext>
            </a:extLst>
          </p:cNvPr>
          <p:cNvPicPr>
            <a:picLocks noChangeAspect="1"/>
          </p:cNvPicPr>
          <p:nvPr/>
        </p:nvPicPr>
        <p:blipFill>
          <a:blip r:embed="rId6"/>
          <a:stretch>
            <a:fillRect/>
          </a:stretch>
        </p:blipFill>
        <p:spPr>
          <a:xfrm>
            <a:off x="5653250" y="4065958"/>
            <a:ext cx="3309420" cy="2699304"/>
          </a:xfrm>
          <a:prstGeom prst="rect">
            <a:avLst/>
          </a:prstGeom>
        </p:spPr>
      </p:pic>
      <p:sp>
        <p:nvSpPr>
          <p:cNvPr id="2" name="TextBox 1">
            <a:extLst>
              <a:ext uri="{FF2B5EF4-FFF2-40B4-BE49-F238E27FC236}">
                <a16:creationId xmlns:a16="http://schemas.microsoft.com/office/drawing/2014/main" id="{A3F289A8-C25D-FB2A-067C-270B3F26ABE0}"/>
              </a:ext>
            </a:extLst>
          </p:cNvPr>
          <p:cNvSpPr txBox="1"/>
          <p:nvPr/>
        </p:nvSpPr>
        <p:spPr>
          <a:xfrm>
            <a:off x="646451" y="873858"/>
            <a:ext cx="6028225" cy="511871"/>
          </a:xfrm>
          <a:prstGeom prst="rect">
            <a:avLst/>
          </a:prstGeom>
          <a:noFill/>
        </p:spPr>
        <p:txBody>
          <a:bodyPr wrap="square">
            <a:spAutoFit/>
          </a:bodyPr>
          <a:lstStyle/>
          <a:p>
            <a:pPr>
              <a:lnSpc>
                <a:spcPct val="150000"/>
              </a:lnSpc>
            </a:pPr>
            <a:r>
              <a:rPr lang="en-US" sz="2000" dirty="0">
                <a:latin typeface="Rockwell" panose="02060603020205020403" pitchFamily="18" charset="77"/>
              </a:rPr>
              <a:t>Tropical Cyclone</a:t>
            </a:r>
            <a:r>
              <a:rPr lang="zh-CN" altLang="en-US" sz="2000" dirty="0">
                <a:latin typeface="Rockwell" panose="02060603020205020403" pitchFamily="18" charset="77"/>
              </a:rPr>
              <a:t> </a:t>
            </a:r>
            <a:r>
              <a:rPr lang="en-US" altLang="zh-CN" sz="2000" dirty="0">
                <a:latin typeface="Rockwell" panose="02060603020205020403" pitchFamily="18" charset="77"/>
              </a:rPr>
              <a:t>Track </a:t>
            </a:r>
            <a:r>
              <a:rPr lang="en-CN" sz="2000" dirty="0">
                <a:latin typeface="Rockwell" panose="02060603020205020403" pitchFamily="18" charset="77"/>
              </a:rPr>
              <a:t>Prediction of </a:t>
            </a:r>
            <a:r>
              <a:rPr lang="en-US" sz="2000" dirty="0" err="1">
                <a:latin typeface="Rockwell" panose="02060603020205020403" pitchFamily="18" charset="77"/>
              </a:rPr>
              <a:t>Mawar</a:t>
            </a:r>
            <a:endParaRPr lang="en-US" altLang="zh-CN" sz="1200" b="1" dirty="0">
              <a:latin typeface="Rockwell" panose="02060603020205020403" pitchFamily="18" charset="77"/>
              <a:ea typeface="PingFang SC" panose="020B0400000000000000" pitchFamily="34" charset="-122"/>
            </a:endParaRPr>
          </a:p>
        </p:txBody>
      </p:sp>
    </p:spTree>
    <p:extLst>
      <p:ext uri="{BB962C8B-B14F-4D97-AF65-F5344CB8AC3E}">
        <p14:creationId xmlns:p14="http://schemas.microsoft.com/office/powerpoint/2010/main" val="273161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E6A83A-9939-B660-1D0B-62CF0E579D1D}"/>
              </a:ext>
            </a:extLst>
          </p:cNvPr>
          <p:cNvSpPr txBox="1"/>
          <p:nvPr/>
        </p:nvSpPr>
        <p:spPr>
          <a:xfrm>
            <a:off x="415437" y="876159"/>
            <a:ext cx="6914051" cy="707886"/>
          </a:xfrm>
          <a:prstGeom prst="rect">
            <a:avLst/>
          </a:prstGeom>
          <a:noFill/>
        </p:spPr>
        <p:txBody>
          <a:bodyPr wrap="square">
            <a:spAutoFit/>
          </a:bodyPr>
          <a:lstStyle/>
          <a:p>
            <a:r>
              <a:rPr lang="en-US" sz="2000" dirty="0">
                <a:latin typeface="Rockwell" panose="02060603020205020403" pitchFamily="18" charset="77"/>
              </a:rPr>
              <a:t>Tropical Cyclone</a:t>
            </a:r>
            <a:r>
              <a:rPr lang="zh-CN" altLang="en-US" sz="2000" dirty="0">
                <a:latin typeface="Rockwell" panose="02060603020205020403" pitchFamily="18" charset="77"/>
              </a:rPr>
              <a:t> </a:t>
            </a:r>
            <a:r>
              <a:rPr lang="en-US" altLang="zh-CN" sz="2000" dirty="0">
                <a:latin typeface="Rockwell" panose="02060603020205020403" pitchFamily="18" charset="77"/>
              </a:rPr>
              <a:t>Track </a:t>
            </a:r>
            <a:r>
              <a:rPr lang="en-CN" sz="2000" dirty="0">
                <a:latin typeface="Rockwell" panose="02060603020205020403" pitchFamily="18" charset="77"/>
              </a:rPr>
              <a:t>Prediction of Khanun (ensure same samples</a:t>
            </a:r>
            <a:endParaRPr lang="en-US" altLang="zh-CN" sz="1200" b="1" dirty="0">
              <a:latin typeface="Rockwell" panose="02060603020205020403" pitchFamily="18" charset="77"/>
              <a:ea typeface="PingFang SC" panose="020B0400000000000000" pitchFamily="34" charset="-122"/>
            </a:endParaRPr>
          </a:p>
        </p:txBody>
      </p:sp>
      <p:sp>
        <p:nvSpPr>
          <p:cNvPr id="12" name="TextBox 11">
            <a:extLst>
              <a:ext uri="{FF2B5EF4-FFF2-40B4-BE49-F238E27FC236}">
                <a16:creationId xmlns:a16="http://schemas.microsoft.com/office/drawing/2014/main" id="{A282791F-2B1A-9BE2-D3FF-A314330B0AF5}"/>
              </a:ext>
            </a:extLst>
          </p:cNvPr>
          <p:cNvSpPr txBox="1"/>
          <p:nvPr/>
        </p:nvSpPr>
        <p:spPr>
          <a:xfrm>
            <a:off x="4964932" y="2263426"/>
            <a:ext cx="2380780" cy="369332"/>
          </a:xfrm>
          <a:prstGeom prst="rect">
            <a:avLst/>
          </a:prstGeom>
          <a:noFill/>
        </p:spPr>
        <p:txBody>
          <a:bodyPr wrap="none" rtlCol="0">
            <a:spAutoFit/>
          </a:bodyPr>
          <a:lstStyle/>
          <a:p>
            <a:r>
              <a:rPr lang="en-US" altLang="zh-CN" dirty="0"/>
              <a:t>2023-Aug-1-00:00:00</a:t>
            </a:r>
            <a:endParaRPr lang="zh-CN" altLang="en-US" dirty="0"/>
          </a:p>
        </p:txBody>
      </p:sp>
      <p:pic>
        <p:nvPicPr>
          <p:cNvPr id="2" name="Picture 1">
            <a:extLst>
              <a:ext uri="{FF2B5EF4-FFF2-40B4-BE49-F238E27FC236}">
                <a16:creationId xmlns:a16="http://schemas.microsoft.com/office/drawing/2014/main" id="{268C2342-4B1C-45F7-98A6-1C74C3199E50}"/>
              </a:ext>
            </a:extLst>
          </p:cNvPr>
          <p:cNvPicPr>
            <a:picLocks noChangeAspect="1"/>
          </p:cNvPicPr>
          <p:nvPr/>
        </p:nvPicPr>
        <p:blipFill rotWithShape="1">
          <a:blip r:embed="rId3"/>
          <a:srcRect l="12326" t="23066" r="9531" b="22111"/>
          <a:stretch/>
        </p:blipFill>
        <p:spPr>
          <a:xfrm>
            <a:off x="7345712" y="925565"/>
            <a:ext cx="4761263" cy="2923891"/>
          </a:xfrm>
          <a:prstGeom prst="rect">
            <a:avLst/>
          </a:prstGeom>
        </p:spPr>
      </p:pic>
      <p:pic>
        <p:nvPicPr>
          <p:cNvPr id="5" name="Picture 4">
            <a:extLst>
              <a:ext uri="{FF2B5EF4-FFF2-40B4-BE49-F238E27FC236}">
                <a16:creationId xmlns:a16="http://schemas.microsoft.com/office/drawing/2014/main" id="{0FB9F347-970A-3BFF-2DAF-60963522DEAB}"/>
              </a:ext>
            </a:extLst>
          </p:cNvPr>
          <p:cNvPicPr>
            <a:picLocks noChangeAspect="1"/>
          </p:cNvPicPr>
          <p:nvPr/>
        </p:nvPicPr>
        <p:blipFill rotWithShape="1">
          <a:blip r:embed="rId4"/>
          <a:srcRect l="12064" t="22991" r="8930" b="22085"/>
          <a:stretch/>
        </p:blipFill>
        <p:spPr>
          <a:xfrm>
            <a:off x="7329488" y="3910037"/>
            <a:ext cx="4846067" cy="2923890"/>
          </a:xfrm>
          <a:prstGeom prst="rect">
            <a:avLst/>
          </a:prstGeom>
        </p:spPr>
      </p:pic>
      <p:sp>
        <p:nvSpPr>
          <p:cNvPr id="10" name="Text Placeholder 2">
            <a:extLst>
              <a:ext uri="{FF2B5EF4-FFF2-40B4-BE49-F238E27FC236}">
                <a16:creationId xmlns:a16="http://schemas.microsoft.com/office/drawing/2014/main" id="{DD17E2D9-792C-5AE2-D138-92B05995ED6D}"/>
              </a:ext>
            </a:extLst>
          </p:cNvPr>
          <p:cNvSpPr>
            <a:spLocks noGrp="1"/>
          </p:cNvSpPr>
          <p:nvPr>
            <p:ph type="body" sz="quarter" idx="11"/>
          </p:nvPr>
        </p:nvSpPr>
        <p:spPr>
          <a:xfrm>
            <a:off x="649287" y="164338"/>
            <a:ext cx="8677593" cy="500533"/>
          </a:xfrm>
        </p:spPr>
        <p:txBody>
          <a:bodyPr/>
          <a:lstStyle/>
          <a:p>
            <a:r>
              <a:rPr lang="en-US" sz="3200" b="1" kern="0" dirty="0">
                <a:solidFill>
                  <a:srgbClr val="025F84"/>
                </a:solidFill>
                <a:latin typeface="PingFang SC" panose="020B0400000000000000" pitchFamily="34" charset="-122"/>
                <a:ea typeface="PingFang SC" panose="020B0400000000000000" pitchFamily="34" charset="-122"/>
              </a:rPr>
              <a:t>Tropical Cyclone Predictions</a:t>
            </a:r>
            <a:endParaRPr lang="en-CN" dirty="0"/>
          </a:p>
        </p:txBody>
      </p:sp>
      <p:pic>
        <p:nvPicPr>
          <p:cNvPr id="15" name="Picture 14" descr="Chart, bar chart&#10;&#10;Description automatically generated">
            <a:extLst>
              <a:ext uri="{FF2B5EF4-FFF2-40B4-BE49-F238E27FC236}">
                <a16:creationId xmlns:a16="http://schemas.microsoft.com/office/drawing/2014/main" id="{7A9CF7E3-3835-0934-CC97-06D87F758602}"/>
              </a:ext>
            </a:extLst>
          </p:cNvPr>
          <p:cNvPicPr>
            <a:picLocks noChangeAspect="1"/>
          </p:cNvPicPr>
          <p:nvPr/>
        </p:nvPicPr>
        <p:blipFill rotWithShape="1">
          <a:blip r:embed="rId5"/>
          <a:srcRect l="6233" t="6210" r="8113" b="435"/>
          <a:stretch/>
        </p:blipFill>
        <p:spPr>
          <a:xfrm>
            <a:off x="415438" y="1502530"/>
            <a:ext cx="4549494" cy="5165147"/>
          </a:xfrm>
          <a:prstGeom prst="rect">
            <a:avLst/>
          </a:prstGeom>
        </p:spPr>
      </p:pic>
      <p:sp>
        <p:nvSpPr>
          <p:cNvPr id="16" name="TextBox 15">
            <a:extLst>
              <a:ext uri="{FF2B5EF4-FFF2-40B4-BE49-F238E27FC236}">
                <a16:creationId xmlns:a16="http://schemas.microsoft.com/office/drawing/2014/main" id="{7117DC81-0847-FCCF-7A11-CB36FB98DA9F}"/>
              </a:ext>
            </a:extLst>
          </p:cNvPr>
          <p:cNvSpPr txBox="1"/>
          <p:nvPr/>
        </p:nvSpPr>
        <p:spPr>
          <a:xfrm>
            <a:off x="4988083" y="5187316"/>
            <a:ext cx="2380780" cy="369332"/>
          </a:xfrm>
          <a:prstGeom prst="rect">
            <a:avLst/>
          </a:prstGeom>
          <a:noFill/>
        </p:spPr>
        <p:txBody>
          <a:bodyPr wrap="none" rtlCol="0">
            <a:spAutoFit/>
          </a:bodyPr>
          <a:lstStyle/>
          <a:p>
            <a:r>
              <a:rPr lang="en-US" altLang="zh-CN" dirty="0"/>
              <a:t>2023-Aug-5-00:00:00</a:t>
            </a:r>
            <a:endParaRPr lang="zh-CN" altLang="en-US" dirty="0"/>
          </a:p>
        </p:txBody>
      </p:sp>
      <p:sp>
        <p:nvSpPr>
          <p:cNvPr id="3" name="TextBox 2">
            <a:extLst>
              <a:ext uri="{FF2B5EF4-FFF2-40B4-BE49-F238E27FC236}">
                <a16:creationId xmlns:a16="http://schemas.microsoft.com/office/drawing/2014/main" id="{5B9D13EF-018E-A0FB-EABC-99139D20153D}"/>
              </a:ext>
            </a:extLst>
          </p:cNvPr>
          <p:cNvSpPr txBox="1"/>
          <p:nvPr/>
        </p:nvSpPr>
        <p:spPr>
          <a:xfrm>
            <a:off x="202723" y="6601410"/>
            <a:ext cx="9570720" cy="276999"/>
          </a:xfrm>
          <a:prstGeom prst="rect">
            <a:avLst/>
          </a:prstGeom>
          <a:noFill/>
        </p:spPr>
        <p:txBody>
          <a:bodyPr wrap="square" rtlCol="0">
            <a:spAutoFit/>
          </a:bodyPr>
          <a:lstStyle/>
          <a:p>
            <a:r>
              <a:rPr lang="zh-CN" altLang="en-US" sz="1200" dirty="0"/>
              <a:t>* </a:t>
            </a:r>
            <a:r>
              <a:rPr lang="en-CN" altLang="zh-CN" sz="1200" dirty="0"/>
              <a:t>Data</a:t>
            </a:r>
            <a:r>
              <a:rPr lang="en-CN" sz="1200" dirty="0"/>
              <a:t> provided by </a:t>
            </a:r>
            <a:r>
              <a:rPr lang="en-US" sz="1200" dirty="0"/>
              <a:t>Shanghai Typhoon Institute of China Meteorological Administration</a:t>
            </a:r>
            <a:endParaRPr lang="en-CN" sz="1200" dirty="0"/>
          </a:p>
        </p:txBody>
      </p:sp>
    </p:spTree>
    <p:extLst>
      <p:ext uri="{BB962C8B-B14F-4D97-AF65-F5344CB8AC3E}">
        <p14:creationId xmlns:p14="http://schemas.microsoft.com/office/powerpoint/2010/main" val="3861915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4B4179-8022-6B38-88BE-0F9D89F257C2}"/>
              </a:ext>
            </a:extLst>
          </p:cNvPr>
          <p:cNvSpPr>
            <a:spLocks noGrp="1"/>
          </p:cNvSpPr>
          <p:nvPr>
            <p:ph type="body" sz="quarter" idx="11"/>
          </p:nvPr>
        </p:nvSpPr>
        <p:spPr>
          <a:xfrm>
            <a:off x="649287" y="164338"/>
            <a:ext cx="8677593" cy="500533"/>
          </a:xfrm>
        </p:spPr>
        <p:txBody>
          <a:bodyPr/>
          <a:lstStyle/>
          <a:p>
            <a:r>
              <a:rPr lang="en-US" sz="3200" b="1" kern="0" dirty="0">
                <a:solidFill>
                  <a:srgbClr val="025F84"/>
                </a:solidFill>
                <a:latin typeface="PingFang SC" panose="020B0400000000000000" pitchFamily="34" charset="-122"/>
                <a:ea typeface="PingFang SC" panose="020B0400000000000000" pitchFamily="34" charset="-122"/>
              </a:rPr>
              <a:t>Results from Shanghai Typhoon Institute</a:t>
            </a:r>
            <a:endParaRPr lang="en-CN" dirty="0"/>
          </a:p>
        </p:txBody>
      </p:sp>
      <p:pic>
        <p:nvPicPr>
          <p:cNvPr id="4" name="Picture 3">
            <a:extLst>
              <a:ext uri="{FF2B5EF4-FFF2-40B4-BE49-F238E27FC236}">
                <a16:creationId xmlns:a16="http://schemas.microsoft.com/office/drawing/2014/main" id="{7E70DD40-9575-EBDD-152C-8CC4722F17AC}"/>
              </a:ext>
            </a:extLst>
          </p:cNvPr>
          <p:cNvPicPr>
            <a:picLocks noChangeAspect="1"/>
          </p:cNvPicPr>
          <p:nvPr/>
        </p:nvPicPr>
        <p:blipFill rotWithShape="1">
          <a:blip r:embed="rId3"/>
          <a:srcRect l="10540"/>
          <a:stretch/>
        </p:blipFill>
        <p:spPr>
          <a:xfrm>
            <a:off x="8147665" y="1526100"/>
            <a:ext cx="3856385" cy="4711849"/>
          </a:xfrm>
          <a:prstGeom prst="rect">
            <a:avLst/>
          </a:prstGeom>
        </p:spPr>
      </p:pic>
      <p:pic>
        <p:nvPicPr>
          <p:cNvPr id="5" name="Picture 4">
            <a:extLst>
              <a:ext uri="{FF2B5EF4-FFF2-40B4-BE49-F238E27FC236}">
                <a16:creationId xmlns:a16="http://schemas.microsoft.com/office/drawing/2014/main" id="{C27281A9-724F-FB66-3149-4982AA134024}"/>
              </a:ext>
            </a:extLst>
          </p:cNvPr>
          <p:cNvPicPr>
            <a:picLocks noChangeAspect="1"/>
          </p:cNvPicPr>
          <p:nvPr/>
        </p:nvPicPr>
        <p:blipFill rotWithShape="1">
          <a:blip r:embed="rId4"/>
          <a:srcRect l="10224"/>
          <a:stretch/>
        </p:blipFill>
        <p:spPr>
          <a:xfrm>
            <a:off x="4173449" y="1556412"/>
            <a:ext cx="3845102" cy="4681537"/>
          </a:xfrm>
          <a:prstGeom prst="rect">
            <a:avLst/>
          </a:prstGeom>
        </p:spPr>
      </p:pic>
      <p:pic>
        <p:nvPicPr>
          <p:cNvPr id="6" name="Picture 5">
            <a:extLst>
              <a:ext uri="{FF2B5EF4-FFF2-40B4-BE49-F238E27FC236}">
                <a16:creationId xmlns:a16="http://schemas.microsoft.com/office/drawing/2014/main" id="{1B22AD10-D7AF-71AE-D4CF-E1E9DA453477}"/>
              </a:ext>
            </a:extLst>
          </p:cNvPr>
          <p:cNvPicPr>
            <a:picLocks noChangeAspect="1"/>
          </p:cNvPicPr>
          <p:nvPr/>
        </p:nvPicPr>
        <p:blipFill rotWithShape="1">
          <a:blip r:embed="rId5"/>
          <a:srcRect l="9960"/>
          <a:stretch/>
        </p:blipFill>
        <p:spPr>
          <a:xfrm>
            <a:off x="187950" y="1556412"/>
            <a:ext cx="3856385" cy="4681537"/>
          </a:xfrm>
          <a:prstGeom prst="rect">
            <a:avLst/>
          </a:prstGeom>
        </p:spPr>
      </p:pic>
      <p:sp>
        <p:nvSpPr>
          <p:cNvPr id="7" name="TextBox 6">
            <a:extLst>
              <a:ext uri="{FF2B5EF4-FFF2-40B4-BE49-F238E27FC236}">
                <a16:creationId xmlns:a16="http://schemas.microsoft.com/office/drawing/2014/main" id="{DC826CD3-BC74-FFC8-5D83-F07E12223AA3}"/>
              </a:ext>
            </a:extLst>
          </p:cNvPr>
          <p:cNvSpPr txBox="1"/>
          <p:nvPr/>
        </p:nvSpPr>
        <p:spPr>
          <a:xfrm>
            <a:off x="187950" y="968270"/>
            <a:ext cx="11155840" cy="513346"/>
          </a:xfrm>
          <a:prstGeom prst="rect">
            <a:avLst/>
          </a:prstGeom>
          <a:noFill/>
        </p:spPr>
        <p:txBody>
          <a:bodyPr wrap="square">
            <a:spAutoFit/>
          </a:bodyPr>
          <a:lstStyle/>
          <a:p>
            <a:pPr>
              <a:lnSpc>
                <a:spcPct val="150000"/>
              </a:lnSpc>
            </a:pPr>
            <a:r>
              <a:rPr lang="en-CN" altLang="zh-CN" sz="2000" b="1" dirty="0">
                <a:latin typeface="Rockwell" panose="02060603020205020403" pitchFamily="18" charset="77"/>
                <a:ea typeface="PingFang SC" panose="020B0400000000000000" pitchFamily="34" charset="-122"/>
              </a:rPr>
              <a:t>Operational Khanun track prediciton analysis for ECMWF-IFS, NCEP-GFS, and FengWu</a:t>
            </a:r>
            <a:endParaRPr lang="en-US" altLang="zh-CN" sz="2000" b="1" dirty="0">
              <a:latin typeface="Rockwell" panose="02060603020205020403" pitchFamily="18" charset="77"/>
              <a:ea typeface="PingFang SC" panose="020B0400000000000000" pitchFamily="34" charset="-122"/>
            </a:endParaRPr>
          </a:p>
        </p:txBody>
      </p:sp>
      <p:sp>
        <p:nvSpPr>
          <p:cNvPr id="2" name="TextBox 1">
            <a:extLst>
              <a:ext uri="{FF2B5EF4-FFF2-40B4-BE49-F238E27FC236}">
                <a16:creationId xmlns:a16="http://schemas.microsoft.com/office/drawing/2014/main" id="{00091417-CCAC-CF04-F8C5-D26C16A99E6E}"/>
              </a:ext>
            </a:extLst>
          </p:cNvPr>
          <p:cNvSpPr txBox="1"/>
          <p:nvPr/>
        </p:nvSpPr>
        <p:spPr>
          <a:xfrm>
            <a:off x="202723" y="6589535"/>
            <a:ext cx="9570720" cy="276999"/>
          </a:xfrm>
          <a:prstGeom prst="rect">
            <a:avLst/>
          </a:prstGeom>
          <a:noFill/>
        </p:spPr>
        <p:txBody>
          <a:bodyPr wrap="square" rtlCol="0">
            <a:spAutoFit/>
          </a:bodyPr>
          <a:lstStyle/>
          <a:p>
            <a:r>
              <a:rPr lang="zh-CN" altLang="en-US" sz="1200" dirty="0"/>
              <a:t>* </a:t>
            </a:r>
            <a:r>
              <a:rPr lang="en-CN" sz="1200" dirty="0"/>
              <a:t>Figures provided by </a:t>
            </a:r>
            <a:r>
              <a:rPr lang="en-US" sz="1200" dirty="0"/>
              <a:t>Shanghai Typhoon Institute of China Meteorological Administration</a:t>
            </a:r>
            <a:endParaRPr lang="en-CN" sz="1200" dirty="0"/>
          </a:p>
        </p:txBody>
      </p:sp>
    </p:spTree>
    <p:extLst>
      <p:ext uri="{BB962C8B-B14F-4D97-AF65-F5344CB8AC3E}">
        <p14:creationId xmlns:p14="http://schemas.microsoft.com/office/powerpoint/2010/main" val="202002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4456A3-D163-F6FA-FB35-5E40D3BCABEB}"/>
              </a:ext>
            </a:extLst>
          </p:cNvPr>
          <p:cNvSpPr>
            <a:spLocks noGrp="1"/>
          </p:cNvSpPr>
          <p:nvPr>
            <p:ph type="body" sz="quarter" idx="11"/>
          </p:nvPr>
        </p:nvSpPr>
        <p:spPr/>
        <p:txBody>
          <a:bodyPr/>
          <a:lstStyle/>
          <a:p>
            <a:r>
              <a:rPr lang="en-US" dirty="0"/>
              <a:t>Results from </a:t>
            </a:r>
            <a:r>
              <a:rPr lang="en-CN" dirty="0"/>
              <a:t>HKO</a:t>
            </a:r>
          </a:p>
        </p:txBody>
      </p:sp>
      <p:sp>
        <p:nvSpPr>
          <p:cNvPr id="6" name="文字版面配置區 3">
            <a:extLst>
              <a:ext uri="{FF2B5EF4-FFF2-40B4-BE49-F238E27FC236}">
                <a16:creationId xmlns:a16="http://schemas.microsoft.com/office/drawing/2014/main" id="{F53CC1A9-8038-A8DF-964D-CD04F6CE7F80}"/>
              </a:ext>
            </a:extLst>
          </p:cNvPr>
          <p:cNvSpPr txBox="1">
            <a:spLocks/>
          </p:cNvSpPr>
          <p:nvPr/>
        </p:nvSpPr>
        <p:spPr>
          <a:xfrm>
            <a:off x="770300" y="2313440"/>
            <a:ext cx="3932237" cy="351440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HK" sz="2000" dirty="0"/>
              <a:t>Verification of TC tracks since Sep 2023 (larger sample size), including</a:t>
            </a:r>
          </a:p>
          <a:p>
            <a:pPr marL="342900" indent="-342900"/>
            <a:r>
              <a:rPr lang="en-US" altLang="zh-HK" sz="2000" dirty="0" err="1"/>
              <a:t>Saola</a:t>
            </a:r>
            <a:r>
              <a:rPr lang="en-US" altLang="zh-HK" sz="2000" dirty="0"/>
              <a:t> </a:t>
            </a:r>
            <a:r>
              <a:rPr lang="zh-HK" altLang="en-US" sz="2000" dirty="0"/>
              <a:t>蘇拉</a:t>
            </a:r>
            <a:endParaRPr lang="en-US" altLang="zh-HK" sz="2000" dirty="0"/>
          </a:p>
          <a:p>
            <a:pPr marL="342900" indent="-342900"/>
            <a:r>
              <a:rPr lang="en-US" altLang="zh-HK" sz="2000" dirty="0" err="1"/>
              <a:t>Haikui</a:t>
            </a:r>
            <a:r>
              <a:rPr lang="en-US" altLang="zh-HK" sz="2000" dirty="0"/>
              <a:t> </a:t>
            </a:r>
            <a:r>
              <a:rPr lang="zh-HK" altLang="en-US" sz="2000" dirty="0"/>
              <a:t>海葵</a:t>
            </a:r>
            <a:endParaRPr lang="en-US" altLang="zh-HK" sz="2000" dirty="0"/>
          </a:p>
          <a:p>
            <a:pPr marL="342900" indent="-342900"/>
            <a:r>
              <a:rPr lang="en-US" altLang="zh-HK" sz="2000" dirty="0" err="1"/>
              <a:t>Kirogi</a:t>
            </a:r>
            <a:r>
              <a:rPr lang="en-US" altLang="zh-HK" sz="2000" dirty="0"/>
              <a:t> </a:t>
            </a:r>
            <a:r>
              <a:rPr lang="zh-HK" altLang="en-US" sz="2000" dirty="0"/>
              <a:t>鴻雁</a:t>
            </a:r>
            <a:endParaRPr lang="en-US" altLang="zh-HK" sz="2000" dirty="0"/>
          </a:p>
          <a:p>
            <a:pPr marL="342900" indent="-342900"/>
            <a:r>
              <a:rPr lang="en-US" altLang="zh-HK" sz="2000" dirty="0"/>
              <a:t>Yun-</a:t>
            </a:r>
            <a:r>
              <a:rPr lang="en-US" altLang="zh-HK" sz="2000" dirty="0" err="1"/>
              <a:t>yeung</a:t>
            </a:r>
            <a:r>
              <a:rPr lang="en-US" altLang="zh-HK" sz="2000" dirty="0"/>
              <a:t> </a:t>
            </a:r>
            <a:r>
              <a:rPr lang="zh-HK" altLang="en-US" sz="2000" dirty="0"/>
              <a:t>鴛鴦</a:t>
            </a:r>
            <a:endParaRPr lang="en-US" altLang="zh-HK" sz="2000" dirty="0"/>
          </a:p>
          <a:p>
            <a:pPr marL="342900" indent="-342900"/>
            <a:r>
              <a:rPr lang="en-US" altLang="zh-HK" sz="2000" dirty="0"/>
              <a:t>2324 nameless</a:t>
            </a:r>
          </a:p>
          <a:p>
            <a:pPr marL="342900" indent="-342900"/>
            <a:r>
              <a:rPr lang="en-US" altLang="zh-HK" sz="2000" dirty="0" err="1"/>
              <a:t>Koinu</a:t>
            </a:r>
            <a:r>
              <a:rPr lang="en-US" altLang="zh-HK" sz="2000" dirty="0"/>
              <a:t> </a:t>
            </a:r>
            <a:r>
              <a:rPr lang="zh-HK" altLang="en-US" sz="2000" dirty="0"/>
              <a:t>小犬</a:t>
            </a:r>
            <a:endParaRPr lang="en-US" altLang="zh-HK" sz="2000" dirty="0"/>
          </a:p>
          <a:p>
            <a:pPr marL="342900" indent="-342900"/>
            <a:r>
              <a:rPr lang="en-US" altLang="zh-HK" sz="2000" dirty="0" err="1"/>
              <a:t>Bolaven</a:t>
            </a:r>
            <a:r>
              <a:rPr lang="en-US" altLang="zh-HK" sz="2000" dirty="0"/>
              <a:t> </a:t>
            </a:r>
            <a:r>
              <a:rPr lang="zh-HK" altLang="en-US" sz="2000" dirty="0"/>
              <a:t>布拉萬</a:t>
            </a:r>
          </a:p>
        </p:txBody>
      </p:sp>
      <p:graphicFrame>
        <p:nvGraphicFramePr>
          <p:cNvPr id="7" name="Chart 6">
            <a:extLst>
              <a:ext uri="{FF2B5EF4-FFF2-40B4-BE49-F238E27FC236}">
                <a16:creationId xmlns:a16="http://schemas.microsoft.com/office/drawing/2014/main" id="{AF9031D1-3043-6571-D6BF-E75C95792B75}"/>
              </a:ext>
            </a:extLst>
          </p:cNvPr>
          <p:cNvGraphicFramePr>
            <a:graphicFrameLocks/>
          </p:cNvGraphicFramePr>
          <p:nvPr>
            <p:extLst>
              <p:ext uri="{D42A27DB-BD31-4B8C-83A1-F6EECF244321}">
                <p14:modId xmlns:p14="http://schemas.microsoft.com/office/powerpoint/2010/main" val="1199622424"/>
              </p:ext>
            </p:extLst>
          </p:nvPr>
        </p:nvGraphicFramePr>
        <p:xfrm>
          <a:off x="4926093" y="2052931"/>
          <a:ext cx="6719164" cy="4453945"/>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2">
            <a:extLst>
              <a:ext uri="{FF2B5EF4-FFF2-40B4-BE49-F238E27FC236}">
                <a16:creationId xmlns:a16="http://schemas.microsoft.com/office/drawing/2014/main" id="{B0B66561-444B-0F87-B719-B2A29E5ED8DC}"/>
              </a:ext>
            </a:extLst>
          </p:cNvPr>
          <p:cNvSpPr txBox="1">
            <a:spLocks/>
          </p:cNvSpPr>
          <p:nvPr/>
        </p:nvSpPr>
        <p:spPr>
          <a:xfrm>
            <a:off x="546743" y="1012524"/>
            <a:ext cx="5738310" cy="1719436"/>
          </a:xfrm>
          <a:prstGeom prst="rect">
            <a:avLst/>
          </a:prstGeom>
        </p:spPr>
        <p:txBody>
          <a:bodyPr numCol="1"/>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HK" dirty="0"/>
              <a:t>Performance of </a:t>
            </a:r>
            <a:r>
              <a:rPr lang="en-HK" dirty="0" err="1"/>
              <a:t>FengWu</a:t>
            </a:r>
            <a:r>
              <a:rPr lang="en-HK" dirty="0"/>
              <a:t> on Tropical Cyclone Track</a:t>
            </a:r>
          </a:p>
        </p:txBody>
      </p:sp>
    </p:spTree>
    <p:extLst>
      <p:ext uri="{BB962C8B-B14F-4D97-AF65-F5344CB8AC3E}">
        <p14:creationId xmlns:p14="http://schemas.microsoft.com/office/powerpoint/2010/main" val="954850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F004D3-62B3-4B8E-0C14-48612C9F43B9}"/>
              </a:ext>
            </a:extLst>
          </p:cNvPr>
          <p:cNvSpPr>
            <a:spLocks noGrp="1"/>
          </p:cNvSpPr>
          <p:nvPr>
            <p:ph type="body" sz="quarter" idx="11"/>
          </p:nvPr>
        </p:nvSpPr>
        <p:spPr/>
        <p:txBody>
          <a:bodyPr/>
          <a:lstStyle/>
          <a:p>
            <a:r>
              <a:rPr lang="en-US" dirty="0"/>
              <a:t>Results from </a:t>
            </a:r>
            <a:r>
              <a:rPr lang="en-CN" dirty="0"/>
              <a:t>HKO</a:t>
            </a:r>
          </a:p>
        </p:txBody>
      </p:sp>
      <p:sp>
        <p:nvSpPr>
          <p:cNvPr id="4" name="文字版面配置區 3">
            <a:extLst>
              <a:ext uri="{FF2B5EF4-FFF2-40B4-BE49-F238E27FC236}">
                <a16:creationId xmlns:a16="http://schemas.microsoft.com/office/drawing/2014/main" id="{35E9A914-2F29-0B20-ED02-2A2D9BC45A73}"/>
              </a:ext>
            </a:extLst>
          </p:cNvPr>
          <p:cNvSpPr txBox="1">
            <a:spLocks/>
          </p:cNvSpPr>
          <p:nvPr/>
        </p:nvSpPr>
        <p:spPr>
          <a:xfrm>
            <a:off x="839788" y="2150696"/>
            <a:ext cx="3932237" cy="393192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HK" sz="2000" dirty="0"/>
              <a:t>Verification of TC intensity since Sep 2023, including</a:t>
            </a:r>
          </a:p>
          <a:p>
            <a:pPr marL="342900" indent="-342900"/>
            <a:r>
              <a:rPr lang="en-US" altLang="zh-HK" sz="2000" dirty="0" err="1"/>
              <a:t>Saola</a:t>
            </a:r>
            <a:r>
              <a:rPr lang="en-US" altLang="zh-HK" sz="2000" dirty="0"/>
              <a:t> </a:t>
            </a:r>
            <a:r>
              <a:rPr lang="zh-HK" altLang="en-US" sz="2000" dirty="0"/>
              <a:t>蘇拉</a:t>
            </a:r>
            <a:endParaRPr lang="en-US" altLang="zh-HK" sz="2000" dirty="0"/>
          </a:p>
          <a:p>
            <a:pPr marL="342900" indent="-342900"/>
            <a:r>
              <a:rPr lang="en-US" altLang="zh-HK" sz="2000" dirty="0" err="1"/>
              <a:t>Haikui</a:t>
            </a:r>
            <a:r>
              <a:rPr lang="en-US" altLang="zh-HK" sz="2000" dirty="0"/>
              <a:t> </a:t>
            </a:r>
            <a:r>
              <a:rPr lang="zh-HK" altLang="en-US" sz="2000" dirty="0"/>
              <a:t>海葵</a:t>
            </a:r>
            <a:endParaRPr lang="en-US" altLang="zh-HK" sz="2000" dirty="0"/>
          </a:p>
          <a:p>
            <a:pPr marL="342900" indent="-342900"/>
            <a:r>
              <a:rPr lang="en-US" altLang="zh-HK" sz="2000" dirty="0" err="1"/>
              <a:t>Kirogi</a:t>
            </a:r>
            <a:r>
              <a:rPr lang="en-US" altLang="zh-HK" sz="2000" dirty="0"/>
              <a:t> </a:t>
            </a:r>
            <a:r>
              <a:rPr lang="zh-HK" altLang="en-US" sz="2000" dirty="0"/>
              <a:t>鴻雁</a:t>
            </a:r>
            <a:endParaRPr lang="en-US" altLang="zh-HK" sz="2000" dirty="0"/>
          </a:p>
          <a:p>
            <a:pPr marL="342900" indent="-342900"/>
            <a:r>
              <a:rPr lang="en-US" altLang="zh-HK" sz="2000" dirty="0"/>
              <a:t>Yun-</a:t>
            </a:r>
            <a:r>
              <a:rPr lang="en-US" altLang="zh-HK" sz="2000" dirty="0" err="1"/>
              <a:t>yeung</a:t>
            </a:r>
            <a:r>
              <a:rPr lang="en-US" altLang="zh-HK" sz="2000" dirty="0"/>
              <a:t> </a:t>
            </a:r>
            <a:r>
              <a:rPr lang="zh-HK" altLang="en-US" sz="2000" dirty="0"/>
              <a:t>鴛鴦</a:t>
            </a:r>
            <a:endParaRPr lang="en-US" altLang="zh-HK" sz="2000" dirty="0"/>
          </a:p>
          <a:p>
            <a:pPr marL="342900" indent="-342900"/>
            <a:r>
              <a:rPr lang="en-US" altLang="zh-HK" sz="2000" dirty="0"/>
              <a:t>2324 nameless</a:t>
            </a:r>
          </a:p>
          <a:p>
            <a:pPr marL="342900" indent="-342900"/>
            <a:r>
              <a:rPr lang="en-US" altLang="zh-HK" sz="2000" dirty="0" err="1"/>
              <a:t>Koinu</a:t>
            </a:r>
            <a:r>
              <a:rPr lang="en-US" altLang="zh-HK" sz="2000" dirty="0"/>
              <a:t> </a:t>
            </a:r>
            <a:r>
              <a:rPr lang="zh-HK" altLang="en-US" sz="2000" dirty="0"/>
              <a:t>小犬</a:t>
            </a:r>
            <a:endParaRPr lang="en-US" altLang="zh-HK" sz="2000" dirty="0"/>
          </a:p>
          <a:p>
            <a:pPr marL="342900" indent="-342900"/>
            <a:r>
              <a:rPr lang="en-US" altLang="zh-HK" sz="2000" dirty="0" err="1"/>
              <a:t>Bolaven</a:t>
            </a:r>
            <a:r>
              <a:rPr lang="en-US" altLang="zh-HK" sz="2000" dirty="0"/>
              <a:t> </a:t>
            </a:r>
            <a:r>
              <a:rPr lang="zh-HK" altLang="en-US" sz="2000" dirty="0"/>
              <a:t>布拉萬</a:t>
            </a:r>
            <a:endParaRPr lang="en-US" altLang="zh-HK" sz="2000" dirty="0"/>
          </a:p>
          <a:p>
            <a:r>
              <a:rPr lang="en-US" altLang="zh-HK" sz="2000" dirty="0"/>
              <a:t>Similar to other AI models, </a:t>
            </a:r>
            <a:r>
              <a:rPr lang="en-US" altLang="zh-HK" sz="2000" dirty="0" err="1"/>
              <a:t>Fengwu</a:t>
            </a:r>
            <a:r>
              <a:rPr lang="en-US" altLang="zh-HK" sz="2000" dirty="0"/>
              <a:t> forecast the tropical cyclones persistently too weak.</a:t>
            </a:r>
            <a:endParaRPr lang="zh-HK" altLang="en-US" sz="2000" dirty="0"/>
          </a:p>
        </p:txBody>
      </p:sp>
      <p:graphicFrame>
        <p:nvGraphicFramePr>
          <p:cNvPr id="5" name="Chart 4">
            <a:extLst>
              <a:ext uri="{FF2B5EF4-FFF2-40B4-BE49-F238E27FC236}">
                <a16:creationId xmlns:a16="http://schemas.microsoft.com/office/drawing/2014/main" id="{BE25C839-834A-37B0-98FB-14D7273FAC98}"/>
              </a:ext>
            </a:extLst>
          </p:cNvPr>
          <p:cNvGraphicFramePr>
            <a:graphicFrameLocks/>
          </p:cNvGraphicFramePr>
          <p:nvPr>
            <p:extLst>
              <p:ext uri="{D42A27DB-BD31-4B8C-83A1-F6EECF244321}">
                <p14:modId xmlns:p14="http://schemas.microsoft.com/office/powerpoint/2010/main" val="3832627181"/>
              </p:ext>
            </p:extLst>
          </p:nvPr>
        </p:nvGraphicFramePr>
        <p:xfrm>
          <a:off x="4772025" y="2104396"/>
          <a:ext cx="7030453" cy="418210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2">
            <a:extLst>
              <a:ext uri="{FF2B5EF4-FFF2-40B4-BE49-F238E27FC236}">
                <a16:creationId xmlns:a16="http://schemas.microsoft.com/office/drawing/2014/main" id="{20C6B14C-B583-CF5A-4AD7-15123FC24EBE}"/>
              </a:ext>
            </a:extLst>
          </p:cNvPr>
          <p:cNvSpPr txBox="1">
            <a:spLocks/>
          </p:cNvSpPr>
          <p:nvPr/>
        </p:nvSpPr>
        <p:spPr>
          <a:xfrm>
            <a:off x="587759" y="915055"/>
            <a:ext cx="6229730" cy="1719436"/>
          </a:xfrm>
          <a:prstGeom prst="rect">
            <a:avLst/>
          </a:prstGeom>
        </p:spPr>
        <p:txBody>
          <a:bodyPr numCol="1"/>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HK" dirty="0"/>
              <a:t>Performance of </a:t>
            </a:r>
            <a:r>
              <a:rPr lang="en-HK" dirty="0" err="1"/>
              <a:t>FengWu</a:t>
            </a:r>
            <a:r>
              <a:rPr lang="en-HK" dirty="0"/>
              <a:t> on Tropical Cyclone Intensity</a:t>
            </a:r>
          </a:p>
        </p:txBody>
      </p:sp>
    </p:spTree>
    <p:extLst>
      <p:ext uri="{BB962C8B-B14F-4D97-AF65-F5344CB8AC3E}">
        <p14:creationId xmlns:p14="http://schemas.microsoft.com/office/powerpoint/2010/main" val="118525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private/var/folders/r8/q_ypq0t5233grd8wk6rmj2rw0000gn/T/com.kingsoft.wpsoffice.mac/picturecompress_20230103122424/output_3.pngoutput_3"/>
          <p:cNvPicPr>
            <a:picLocks noChangeAspect="1"/>
          </p:cNvPicPr>
          <p:nvPr/>
        </p:nvPicPr>
        <p:blipFill>
          <a:blip r:embed="rId2"/>
          <a:stretch>
            <a:fillRect/>
          </a:stretch>
        </p:blipFill>
        <p:spPr>
          <a:xfrm>
            <a:off x="0" y="0"/>
            <a:ext cx="12192000" cy="6858000"/>
          </a:xfrm>
          <a:prstGeom prst="rect">
            <a:avLst/>
          </a:prstGeom>
        </p:spPr>
      </p:pic>
      <p:sp>
        <p:nvSpPr>
          <p:cNvPr id="5" name="Text Placeholder 1"/>
          <p:cNvSpPr txBox="1"/>
          <p:nvPr/>
        </p:nvSpPr>
        <p:spPr bwMode="gray">
          <a:xfrm>
            <a:off x="1401445" y="3216910"/>
            <a:ext cx="7626985" cy="424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noAutofit/>
          </a:bodyPr>
          <a:lstStyle>
            <a:lvl1pPr marL="0" indent="0" algn="l" rtl="0" eaLnBrk="1" fontAlgn="base" hangingPunct="1">
              <a:spcBef>
                <a:spcPts val="0"/>
              </a:spcBef>
              <a:spcAft>
                <a:spcPct val="0"/>
              </a:spcAft>
              <a:buNone/>
              <a:defRPr sz="2800">
                <a:solidFill>
                  <a:schemeClr val="tx2"/>
                </a:solidFill>
                <a:latin typeface="+mn-lt"/>
                <a:ea typeface="+mn-ea"/>
                <a:cs typeface="+mn-cs"/>
                <a:sym typeface="Arial" panose="020B0604020202020204"/>
              </a:defRPr>
            </a:lvl1pPr>
            <a:lvl2pPr marL="0" indent="0" algn="l" rtl="0" eaLnBrk="1" fontAlgn="base" hangingPunct="1">
              <a:spcBef>
                <a:spcPts val="0"/>
              </a:spcBef>
              <a:spcAft>
                <a:spcPct val="0"/>
              </a:spcAft>
              <a:buFont typeface="Arial" panose="020B0604020202020204" pitchFamily="34" charset="0"/>
              <a:buNone/>
              <a:defRPr sz="2800">
                <a:solidFill>
                  <a:schemeClr val="accent1"/>
                </a:solidFill>
                <a:latin typeface="+mn-lt"/>
                <a:cs typeface="+mn-cs"/>
                <a:sym typeface="Arial" panose="020B0604020202020204"/>
              </a:defRPr>
            </a:lvl2pPr>
            <a:lvl3pPr marL="516255" indent="-171450"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sym typeface="Arial" panose="020B0604020202020204"/>
              </a:defRPr>
            </a:lvl3pPr>
            <a:lvl4pPr marL="684530" indent="-167005"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sym typeface="Arial" panose="020B0604020202020204"/>
              </a:defRPr>
            </a:lvl4pPr>
            <a:lvl5pPr marL="859155" indent="-173355"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sym typeface="Arial" panose="020B0604020202020204"/>
              </a:defRPr>
            </a:lvl5pPr>
            <a:lvl6pPr marL="1316355" indent="-173355"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defRPr>
            </a:lvl6pPr>
            <a:lvl7pPr marL="1773555" indent="-173355"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defRPr>
            </a:lvl7pPr>
            <a:lvl8pPr marL="2230755" indent="-173355"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defRPr>
            </a:lvl8pPr>
            <a:lvl9pPr marL="2687955" indent="-173355"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defRPr>
            </a:lvl9pPr>
          </a:lstStyle>
          <a:p>
            <a:pPr>
              <a:lnSpc>
                <a:spcPct val="100000"/>
              </a:lnSpc>
              <a:spcBef>
                <a:spcPct val="60000"/>
              </a:spcBef>
              <a:defRPr/>
            </a:pPr>
            <a:r>
              <a:rPr lang="zh-CN" altLang="en-US" sz="3200" b="1" kern="0" dirty="0">
                <a:solidFill>
                  <a:srgbClr val="025F84"/>
                </a:solidFill>
                <a:latin typeface="PingFang SC" panose="020B0400000000000000" pitchFamily="34" charset="-122"/>
                <a:ea typeface="PingFang SC" panose="020B0400000000000000" pitchFamily="34" charset="-122"/>
              </a:rPr>
              <a:t>｜</a:t>
            </a:r>
            <a:r>
              <a:rPr lang="en-US" altLang="zh-CN" sz="3200" b="1" kern="0" dirty="0">
                <a:solidFill>
                  <a:srgbClr val="025F84"/>
                </a:solidFill>
                <a:latin typeface="PingFang SC" panose="020B0400000000000000" pitchFamily="34" charset="-122"/>
                <a:ea typeface="PingFang SC" panose="020B0400000000000000" pitchFamily="34" charset="-122"/>
              </a:rPr>
              <a:t> The First</a:t>
            </a:r>
            <a:r>
              <a:rPr lang="en-US" sz="3200" b="1" kern="0" dirty="0">
                <a:solidFill>
                  <a:srgbClr val="025F84"/>
                </a:solidFill>
                <a:latin typeface="PingFang SC" panose="020B0400000000000000" pitchFamily="34" charset="-122"/>
                <a:ea typeface="PingFang SC" panose="020B0400000000000000" pitchFamily="34" charset="-122"/>
              </a:rPr>
              <a:t> Part – Brief Backgrounds</a:t>
            </a:r>
            <a:endParaRPr lang="zh-CN" altLang="en-US" sz="3200" b="1" kern="0" dirty="0">
              <a:solidFill>
                <a:srgbClr val="025F84"/>
              </a:solidFill>
              <a:latin typeface="PingFang SC" panose="020B0400000000000000" pitchFamily="34" charset="-122"/>
              <a:ea typeface="PingFang SC" panose="020B0400000000000000" pitchFamily="34" charset="-122"/>
            </a:endParaRPr>
          </a:p>
        </p:txBody>
      </p:sp>
    </p:spTree>
    <p:extLst>
      <p:ext uri="{BB962C8B-B14F-4D97-AF65-F5344CB8AC3E}">
        <p14:creationId xmlns:p14="http://schemas.microsoft.com/office/powerpoint/2010/main" val="1231958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24C0BC-7B4F-1C36-061F-2C714964325E}"/>
              </a:ext>
            </a:extLst>
          </p:cNvPr>
          <p:cNvSpPr>
            <a:spLocks noGrp="1"/>
          </p:cNvSpPr>
          <p:nvPr>
            <p:ph type="body" sz="quarter" idx="11"/>
          </p:nvPr>
        </p:nvSpPr>
        <p:spPr/>
        <p:txBody>
          <a:bodyPr/>
          <a:lstStyle/>
          <a:p>
            <a:r>
              <a:rPr lang="en-US"/>
              <a:t>Results from </a:t>
            </a:r>
            <a:r>
              <a:rPr lang="en-CN"/>
              <a:t>HKO</a:t>
            </a:r>
            <a:endParaRPr lang="en-CN" dirty="0"/>
          </a:p>
        </p:txBody>
      </p:sp>
      <p:sp>
        <p:nvSpPr>
          <p:cNvPr id="4" name="Text Placeholder 6">
            <a:extLst>
              <a:ext uri="{FF2B5EF4-FFF2-40B4-BE49-F238E27FC236}">
                <a16:creationId xmlns:a16="http://schemas.microsoft.com/office/drawing/2014/main" id="{55CB5A62-164C-E5EF-A0B0-5769F1461681}"/>
              </a:ext>
            </a:extLst>
          </p:cNvPr>
          <p:cNvSpPr txBox="1">
            <a:spLocks/>
          </p:cNvSpPr>
          <p:nvPr/>
        </p:nvSpPr>
        <p:spPr>
          <a:xfrm>
            <a:off x="649288" y="1365123"/>
            <a:ext cx="10504265" cy="13085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HK" sz="1800" dirty="0"/>
              <a:t>Traditional numerical weather prediction models forecast a potential tropical cyclone to form and affect northern part of South China Sea over the Mid-Autumn Festival (29-30 September). </a:t>
            </a:r>
          </a:p>
          <a:p>
            <a:r>
              <a:rPr lang="en-US" altLang="zh-HK" sz="1800" dirty="0" err="1"/>
              <a:t>FengWu</a:t>
            </a:r>
            <a:r>
              <a:rPr lang="zh-HK" altLang="en-US" sz="1800" dirty="0"/>
              <a:t> </a:t>
            </a:r>
            <a:r>
              <a:rPr lang="en-US" altLang="zh-HK" sz="1800" b="1" dirty="0"/>
              <a:t>correctly</a:t>
            </a:r>
            <a:r>
              <a:rPr lang="zh-HK" altLang="en-US" sz="1800" dirty="0"/>
              <a:t> </a:t>
            </a:r>
            <a:r>
              <a:rPr lang="en-US" altLang="zh-HK" sz="1800" dirty="0"/>
              <a:t>forecast</a:t>
            </a:r>
            <a:r>
              <a:rPr lang="zh-HK" altLang="en-US" sz="1800" dirty="0"/>
              <a:t> </a:t>
            </a:r>
            <a:r>
              <a:rPr lang="en-US" altLang="zh-HK" sz="1800" dirty="0"/>
              <a:t>that</a:t>
            </a:r>
            <a:r>
              <a:rPr lang="zh-HK" altLang="en-US" sz="1800" dirty="0"/>
              <a:t> </a:t>
            </a:r>
            <a:r>
              <a:rPr lang="en-US" altLang="zh-HK" sz="1800" dirty="0"/>
              <a:t>TC</a:t>
            </a:r>
            <a:r>
              <a:rPr lang="zh-HK" altLang="en-US" sz="1800" dirty="0"/>
              <a:t> </a:t>
            </a:r>
            <a:r>
              <a:rPr lang="en-US" altLang="zh-HK" sz="1800" dirty="0"/>
              <a:t>would</a:t>
            </a:r>
            <a:r>
              <a:rPr lang="zh-HK" altLang="en-US" sz="1800" dirty="0"/>
              <a:t> </a:t>
            </a:r>
            <a:r>
              <a:rPr lang="en-US" altLang="zh-HK" sz="1800" dirty="0"/>
              <a:t>not</a:t>
            </a:r>
            <a:r>
              <a:rPr lang="zh-HK" altLang="en-US" sz="1800" dirty="0"/>
              <a:t> </a:t>
            </a:r>
            <a:r>
              <a:rPr lang="en-US" altLang="zh-HK" sz="1800" dirty="0"/>
              <a:t>form.</a:t>
            </a:r>
          </a:p>
        </p:txBody>
      </p:sp>
      <p:pic>
        <p:nvPicPr>
          <p:cNvPr id="5" name="Picture 2" descr="http://moya1/wxinfo/centrefc/ecmfZ/DD22/ecmf_SFPNPPWD204_2023092200N.png">
            <a:extLst>
              <a:ext uri="{FF2B5EF4-FFF2-40B4-BE49-F238E27FC236}">
                <a16:creationId xmlns:a16="http://schemas.microsoft.com/office/drawing/2014/main" id="{2863B9DF-35AE-894E-0BBA-02634ED53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0838"/>
            <a:ext cx="2986027" cy="25363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moya1/wxinfo/centrefc/jmaZ/DD22/jma_SFPNPPWD204_2023092200N.png">
            <a:extLst>
              <a:ext uri="{FF2B5EF4-FFF2-40B4-BE49-F238E27FC236}">
                <a16:creationId xmlns:a16="http://schemas.microsoft.com/office/drawing/2014/main" id="{3B5E569C-3041-ABC1-20D7-101671C3E5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6926" y="3130838"/>
            <a:ext cx="2948452" cy="25363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moya1/wxinfo/centrefc/ncepZ/DD22/ncep_SFPNPPWD204_2023092200N.png">
            <a:extLst>
              <a:ext uri="{FF2B5EF4-FFF2-40B4-BE49-F238E27FC236}">
                <a16:creationId xmlns:a16="http://schemas.microsoft.com/office/drawing/2014/main" id="{880245A6-9E25-EDD8-76CF-EA3736BFA1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2231" y="3130838"/>
            <a:ext cx="2986027" cy="25363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moya1/wxinfo/centrefc/Fengwu-ECMWFZ/DD22/Fengwu-ECMWF_SFPNPPWD192_2023092200N.png">
            <a:extLst>
              <a:ext uri="{FF2B5EF4-FFF2-40B4-BE49-F238E27FC236}">
                <a16:creationId xmlns:a16="http://schemas.microsoft.com/office/drawing/2014/main" id="{76D93035-4B7B-A792-B01C-33974228AE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9157" y="3130838"/>
            <a:ext cx="2986027" cy="25363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C6EDF2D-AB8B-5E5F-8C86-AC611B75186D}"/>
              </a:ext>
            </a:extLst>
          </p:cNvPr>
          <p:cNvSpPr txBox="1"/>
          <p:nvPr/>
        </p:nvSpPr>
        <p:spPr>
          <a:xfrm>
            <a:off x="752355" y="5667141"/>
            <a:ext cx="965329" cy="369332"/>
          </a:xfrm>
          <a:prstGeom prst="rect">
            <a:avLst/>
          </a:prstGeom>
          <a:noFill/>
        </p:spPr>
        <p:txBody>
          <a:bodyPr wrap="none" rtlCol="0">
            <a:spAutoFit/>
          </a:bodyPr>
          <a:lstStyle/>
          <a:p>
            <a:r>
              <a:rPr lang="en-CN" dirty="0"/>
              <a:t>ECMWF</a:t>
            </a:r>
          </a:p>
        </p:txBody>
      </p:sp>
      <p:sp>
        <p:nvSpPr>
          <p:cNvPr id="9" name="TextBox 8">
            <a:extLst>
              <a:ext uri="{FF2B5EF4-FFF2-40B4-BE49-F238E27FC236}">
                <a16:creationId xmlns:a16="http://schemas.microsoft.com/office/drawing/2014/main" id="{DD53E0FD-FB9D-787A-E9B9-CC0D7B67B1EE}"/>
              </a:ext>
            </a:extLst>
          </p:cNvPr>
          <p:cNvSpPr txBox="1"/>
          <p:nvPr/>
        </p:nvSpPr>
        <p:spPr>
          <a:xfrm>
            <a:off x="4029919" y="5667141"/>
            <a:ext cx="611065" cy="369332"/>
          </a:xfrm>
          <a:prstGeom prst="rect">
            <a:avLst/>
          </a:prstGeom>
          <a:noFill/>
        </p:spPr>
        <p:txBody>
          <a:bodyPr wrap="none" rtlCol="0">
            <a:spAutoFit/>
          </a:bodyPr>
          <a:lstStyle/>
          <a:p>
            <a:r>
              <a:rPr lang="en-CN" dirty="0"/>
              <a:t>JMA</a:t>
            </a:r>
          </a:p>
        </p:txBody>
      </p:sp>
      <p:sp>
        <p:nvSpPr>
          <p:cNvPr id="10" name="TextBox 9">
            <a:extLst>
              <a:ext uri="{FF2B5EF4-FFF2-40B4-BE49-F238E27FC236}">
                <a16:creationId xmlns:a16="http://schemas.microsoft.com/office/drawing/2014/main" id="{2FF70967-45BB-9D1D-EF01-56748D0E8D15}"/>
              </a:ext>
            </a:extLst>
          </p:cNvPr>
          <p:cNvSpPr txBox="1"/>
          <p:nvPr/>
        </p:nvSpPr>
        <p:spPr>
          <a:xfrm>
            <a:off x="7093530" y="5667141"/>
            <a:ext cx="737702" cy="369332"/>
          </a:xfrm>
          <a:prstGeom prst="rect">
            <a:avLst/>
          </a:prstGeom>
          <a:noFill/>
        </p:spPr>
        <p:txBody>
          <a:bodyPr wrap="none" rtlCol="0">
            <a:spAutoFit/>
          </a:bodyPr>
          <a:lstStyle/>
          <a:p>
            <a:r>
              <a:rPr lang="en-CN" dirty="0"/>
              <a:t>NCEP</a:t>
            </a:r>
          </a:p>
        </p:txBody>
      </p:sp>
    </p:spTree>
    <p:extLst>
      <p:ext uri="{BB962C8B-B14F-4D97-AF65-F5344CB8AC3E}">
        <p14:creationId xmlns:p14="http://schemas.microsoft.com/office/powerpoint/2010/main" val="3225222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34;p8">
            <a:extLst>
              <a:ext uri="{FF2B5EF4-FFF2-40B4-BE49-F238E27FC236}">
                <a16:creationId xmlns:a16="http://schemas.microsoft.com/office/drawing/2014/main" id="{E8071156-3823-02EF-3492-EA1911C8AD26}"/>
              </a:ext>
            </a:extLst>
          </p:cNvPr>
          <p:cNvSpPr/>
          <p:nvPr/>
        </p:nvSpPr>
        <p:spPr>
          <a:xfrm>
            <a:off x="249382" y="919724"/>
            <a:ext cx="11252056" cy="5469501"/>
          </a:xfrm>
          <a:prstGeom prst="rect">
            <a:avLst/>
          </a:prstGeom>
          <a:noFill/>
          <a:ln>
            <a:noFill/>
          </a:ln>
        </p:spPr>
        <p:txBody>
          <a:bodyPr spcFirstLastPara="1" wrap="square" lIns="121868" tIns="60917" rIns="121868" bIns="60917" anchor="t" anchorCtr="0">
            <a:noAutofit/>
          </a:bodyPr>
          <a:lstStyle/>
          <a:p>
            <a:pPr marL="342900" indent="-342900" algn="just">
              <a:lnSpc>
                <a:spcPct val="120000"/>
              </a:lnSpc>
              <a:spcBef>
                <a:spcPts val="600"/>
              </a:spcBef>
              <a:buFont typeface="Wingdings" pitchFamily="2" charset="2"/>
              <a:buChar char="q"/>
              <a:defRPr/>
            </a:pPr>
            <a:r>
              <a:rPr kumimoji="0" lang="en-US" altLang="zh-CN" sz="2000" i="0" u="none" strike="noStrike" kern="1200" cap="none" spc="0" normalizeH="0" baseline="0" noProof="0" dirty="0" err="1">
                <a:ln>
                  <a:noFill/>
                </a:ln>
                <a:effectLst/>
                <a:uLnTx/>
                <a:uFillTx/>
                <a:latin typeface="Rockwell" panose="02060603020205020403" pitchFamily="18" charset="77"/>
                <a:ea typeface="微软雅黑"/>
              </a:rPr>
              <a:t>FengWu</a:t>
            </a:r>
            <a:r>
              <a:rPr kumimoji="0" lang="en-US" altLang="zh-CN" sz="2000" i="0" u="none" strike="noStrike" kern="1200" cap="none" spc="0" normalizeH="0" baseline="0" noProof="0" dirty="0">
                <a:ln>
                  <a:noFill/>
                </a:ln>
                <a:effectLst/>
                <a:uLnTx/>
                <a:uFillTx/>
                <a:latin typeface="Rockwell" panose="02060603020205020403" pitchFamily="18" charset="77"/>
                <a:ea typeface="微软雅黑"/>
              </a:rPr>
              <a:t> is an AI-based weather forecasting model that </a:t>
            </a:r>
            <a:r>
              <a:rPr lang="en-US" altLang="zh-CN" sz="2000" dirty="0">
                <a:latin typeface="Rockwell" panose="02060603020205020403" pitchFamily="18" charset="77"/>
                <a:ea typeface="微软雅黑"/>
              </a:rPr>
              <a:t>can generate skillful </a:t>
            </a:r>
            <a:r>
              <a:rPr lang="en-US" altLang="zh-CN" sz="2000" b="1" dirty="0">
                <a:solidFill>
                  <a:srgbClr val="FF0000"/>
                </a:solidFill>
                <a:latin typeface="Rockwell" panose="02060603020205020403" pitchFamily="18" charset="77"/>
                <a:ea typeface="微软雅黑"/>
              </a:rPr>
              <a:t>global</a:t>
            </a:r>
            <a:r>
              <a:rPr lang="en-US" altLang="zh-CN" sz="2000" dirty="0">
                <a:latin typeface="Rockwell" panose="02060603020205020403" pitchFamily="18" charset="77"/>
                <a:ea typeface="微软雅黑"/>
              </a:rPr>
              <a:t> weather predictions with </a:t>
            </a:r>
            <a:r>
              <a:rPr lang="en-US" altLang="zh-CN" sz="2000" b="1" dirty="0">
                <a:latin typeface="Rockwell" panose="02060603020205020403" pitchFamily="18" charset="77"/>
                <a:ea typeface="微软雅黑"/>
              </a:rPr>
              <a:t>37 vertical levels </a:t>
            </a:r>
            <a:r>
              <a:rPr lang="en-US" altLang="zh-CN" sz="2000" dirty="0">
                <a:latin typeface="Rockwell" panose="02060603020205020403" pitchFamily="18" charset="77"/>
                <a:ea typeface="微软雅黑"/>
              </a:rPr>
              <a:t>beyond </a:t>
            </a:r>
            <a:r>
              <a:rPr lang="en-US" altLang="zh-CN" sz="2000" b="1" dirty="0">
                <a:solidFill>
                  <a:srgbClr val="FF0000"/>
                </a:solidFill>
                <a:latin typeface="Rockwell" panose="02060603020205020403" pitchFamily="18" charset="77"/>
                <a:ea typeface="微软雅黑"/>
              </a:rPr>
              <a:t>10 days lead </a:t>
            </a:r>
            <a:r>
              <a:rPr lang="en-US" altLang="zh-CN" sz="2000" dirty="0">
                <a:latin typeface="Rockwell" panose="02060603020205020403" pitchFamily="18" charset="77"/>
                <a:ea typeface="微软雅黑"/>
              </a:rPr>
              <a:t>time.</a:t>
            </a:r>
          </a:p>
          <a:p>
            <a:pPr marL="342900" indent="-342900" algn="just">
              <a:lnSpc>
                <a:spcPct val="120000"/>
              </a:lnSpc>
              <a:spcBef>
                <a:spcPts val="600"/>
              </a:spcBef>
              <a:buFont typeface="Wingdings" pitchFamily="2" charset="2"/>
              <a:buChar char="q"/>
              <a:defRPr/>
            </a:pPr>
            <a:r>
              <a:rPr kumimoji="0" lang="en-US" altLang="zh-CN" sz="2000" i="0" u="none" strike="noStrike" kern="1200" cap="none" spc="0" normalizeH="0" baseline="0" noProof="0" dirty="0" err="1">
                <a:ln>
                  <a:noFill/>
                </a:ln>
                <a:effectLst/>
                <a:uLnTx/>
                <a:uFillTx/>
                <a:latin typeface="Rockwell" panose="02060603020205020403" pitchFamily="18" charset="77"/>
                <a:ea typeface="微软雅黑"/>
              </a:rPr>
              <a:t>FengWu</a:t>
            </a:r>
            <a:r>
              <a:rPr kumimoji="0" lang="en-US" altLang="zh-CN" sz="2000" i="0" u="none" strike="noStrike" kern="1200" cap="none" spc="0" normalizeH="0" baseline="0" noProof="0" dirty="0">
                <a:ln>
                  <a:noFill/>
                </a:ln>
                <a:effectLst/>
                <a:uLnTx/>
                <a:uFillTx/>
                <a:latin typeface="Rockwell" panose="02060603020205020403" pitchFamily="18" charset="77"/>
                <a:ea typeface="微软雅黑"/>
              </a:rPr>
              <a:t> is computation efficient</a:t>
            </a:r>
            <a:r>
              <a:rPr lang="en-US" altLang="zh-CN" sz="2000" dirty="0">
                <a:latin typeface="Rockwell" panose="02060603020205020403" pitchFamily="18" charset="77"/>
                <a:ea typeface="微软雅黑"/>
              </a:rPr>
              <a:t>, which can run on personal laptops with </a:t>
            </a:r>
            <a:r>
              <a:rPr lang="en-US" altLang="zh-CN" sz="2000" b="1" dirty="0">
                <a:solidFill>
                  <a:srgbClr val="FF0000"/>
                </a:solidFill>
                <a:latin typeface="Rockwell" panose="02060603020205020403" pitchFamily="18" charset="77"/>
                <a:ea typeface="微软雅黑"/>
              </a:rPr>
              <a:t>a GPU card </a:t>
            </a:r>
            <a:r>
              <a:rPr lang="en-US" altLang="zh-CN" sz="2000" dirty="0">
                <a:latin typeface="Rockwell" panose="02060603020205020403" pitchFamily="18" charset="77"/>
                <a:ea typeface="微软雅黑"/>
              </a:rPr>
              <a:t>and generate the next 10 days predictions within </a:t>
            </a:r>
            <a:r>
              <a:rPr lang="en-US" altLang="zh-CN" sz="2000" b="1" dirty="0">
                <a:solidFill>
                  <a:srgbClr val="FF0000"/>
                </a:solidFill>
                <a:latin typeface="Rockwell" panose="02060603020205020403" pitchFamily="18" charset="77"/>
                <a:ea typeface="微软雅黑"/>
              </a:rPr>
              <a:t>1 minute</a:t>
            </a:r>
            <a:r>
              <a:rPr lang="en-US" altLang="zh-CN" sz="2000" dirty="0">
                <a:latin typeface="Rockwell" panose="02060603020205020403" pitchFamily="18" charset="77"/>
                <a:ea typeface="微软雅黑"/>
              </a:rPr>
              <a:t>.</a:t>
            </a:r>
          </a:p>
          <a:p>
            <a:pPr marL="342900" indent="-342900" algn="just">
              <a:lnSpc>
                <a:spcPct val="120000"/>
              </a:lnSpc>
              <a:spcBef>
                <a:spcPts val="600"/>
              </a:spcBef>
              <a:buFont typeface="Wingdings" pitchFamily="2" charset="2"/>
              <a:buChar char="q"/>
              <a:defRPr/>
            </a:pPr>
            <a:r>
              <a:rPr lang="en-US" altLang="zh-CN" sz="2000" dirty="0" err="1">
                <a:latin typeface="Rockwell" panose="02060603020205020403" pitchFamily="18" charset="77"/>
                <a:ea typeface="微软雅黑"/>
              </a:rPr>
              <a:t>FengWu</a:t>
            </a:r>
            <a:r>
              <a:rPr lang="en-US" altLang="zh-CN" sz="2000" dirty="0">
                <a:latin typeface="Rockwell" panose="02060603020205020403" pitchFamily="18" charset="77"/>
                <a:ea typeface="微软雅黑"/>
              </a:rPr>
              <a:t> is easy to deploy, any organization can </a:t>
            </a:r>
            <a:r>
              <a:rPr lang="en-US" altLang="zh-CN" sz="2000" b="1" dirty="0">
                <a:latin typeface="Rockwell" panose="02060603020205020403" pitchFamily="18" charset="77"/>
                <a:ea typeface="微软雅黑"/>
              </a:rPr>
              <a:t>make it work within one day</a:t>
            </a:r>
            <a:r>
              <a:rPr lang="en-US" altLang="zh-CN" sz="2000" dirty="0">
                <a:latin typeface="Rockwell" panose="02060603020205020403" pitchFamily="18" charset="77"/>
                <a:ea typeface="微软雅黑"/>
              </a:rPr>
              <a:t>!</a:t>
            </a:r>
          </a:p>
          <a:p>
            <a:pPr marL="800100" lvl="1" indent="-342900" algn="just">
              <a:lnSpc>
                <a:spcPct val="120000"/>
              </a:lnSpc>
              <a:spcBef>
                <a:spcPts val="600"/>
              </a:spcBef>
              <a:buFont typeface="Wingdings" pitchFamily="2" charset="2"/>
              <a:buChar char="q"/>
              <a:defRPr/>
            </a:pPr>
            <a:r>
              <a:rPr lang="en-US" altLang="zh-CN" sz="2000" dirty="0">
                <a:latin typeface="Rockwell" panose="02060603020205020403" pitchFamily="18" charset="77"/>
                <a:ea typeface="微软雅黑"/>
              </a:rPr>
              <a:t>We can provide help for the deployment.</a:t>
            </a:r>
          </a:p>
          <a:p>
            <a:pPr marL="342900" indent="-342900" algn="just">
              <a:lnSpc>
                <a:spcPct val="120000"/>
              </a:lnSpc>
              <a:spcBef>
                <a:spcPts val="600"/>
              </a:spcBef>
              <a:buFont typeface="Wingdings" pitchFamily="2" charset="2"/>
              <a:buChar char="q"/>
              <a:defRPr/>
            </a:pPr>
            <a:r>
              <a:rPr lang="en-US" altLang="zh-CN" sz="2000" dirty="0" err="1">
                <a:latin typeface="Rockwell" panose="02060603020205020403" pitchFamily="18" charset="77"/>
                <a:ea typeface="微软雅黑"/>
              </a:rPr>
              <a:t>FengWu</a:t>
            </a:r>
            <a:r>
              <a:rPr lang="en-US" altLang="zh-CN" sz="2000" dirty="0">
                <a:latin typeface="Rockwell" panose="02060603020205020403" pitchFamily="18" charset="77"/>
                <a:ea typeface="微软雅黑"/>
              </a:rPr>
              <a:t> achieves better tropical cyclone track prediction performance than ECMWF-HERS and NCEP. It decrease the average five-day track prediction error to </a:t>
            </a:r>
            <a:r>
              <a:rPr lang="en-US" altLang="zh-CN" sz="2000" b="1" dirty="0">
                <a:latin typeface="Rockwell" panose="02060603020205020403" pitchFamily="18" charset="77"/>
                <a:ea typeface="微软雅黑"/>
              </a:rPr>
              <a:t>200km</a:t>
            </a:r>
            <a:r>
              <a:rPr lang="en-US" altLang="zh-CN" sz="2000" dirty="0">
                <a:latin typeface="Rockwell" panose="02060603020205020403" pitchFamily="18" charset="77"/>
                <a:ea typeface="微软雅黑"/>
              </a:rPr>
              <a:t>.</a:t>
            </a:r>
          </a:p>
          <a:p>
            <a:pPr marL="342900" indent="-342900" algn="just">
              <a:lnSpc>
                <a:spcPct val="120000"/>
              </a:lnSpc>
              <a:spcBef>
                <a:spcPts val="600"/>
              </a:spcBef>
              <a:buFont typeface="Wingdings" pitchFamily="2" charset="2"/>
              <a:buChar char="q"/>
              <a:defRPr/>
            </a:pPr>
            <a:r>
              <a:rPr lang="en-US" altLang="zh-CN" sz="2000" dirty="0">
                <a:latin typeface="Rockwell" panose="02060603020205020403" pitchFamily="18" charset="77"/>
                <a:ea typeface="微软雅黑"/>
              </a:rPr>
              <a:t>The tropical cyclone intensity prediction of </a:t>
            </a:r>
            <a:r>
              <a:rPr lang="en-US" altLang="zh-CN" sz="2000" dirty="0" err="1">
                <a:latin typeface="Rockwell" panose="02060603020205020403" pitchFamily="18" charset="77"/>
                <a:ea typeface="微软雅黑"/>
              </a:rPr>
              <a:t>FengWu</a:t>
            </a:r>
            <a:r>
              <a:rPr lang="en-US" altLang="zh-CN" sz="2000" dirty="0">
                <a:latin typeface="Rockwell" panose="02060603020205020403" pitchFamily="18" charset="77"/>
                <a:ea typeface="微软雅黑"/>
              </a:rPr>
              <a:t> could be further improved.</a:t>
            </a:r>
          </a:p>
          <a:p>
            <a:pPr marL="342900" indent="-342900" algn="just">
              <a:lnSpc>
                <a:spcPct val="120000"/>
              </a:lnSpc>
              <a:spcBef>
                <a:spcPts val="600"/>
              </a:spcBef>
              <a:buFont typeface="Wingdings" pitchFamily="2" charset="2"/>
              <a:buChar char="q"/>
              <a:defRPr/>
            </a:pPr>
            <a:r>
              <a:rPr lang="en-US" altLang="zh-CN" sz="2000" dirty="0">
                <a:latin typeface="Rockwell" panose="02060603020205020403" pitchFamily="18" charset="77"/>
                <a:ea typeface="微软雅黑"/>
              </a:rPr>
              <a:t>For more details: check the paper “</a:t>
            </a:r>
            <a:r>
              <a:rPr lang="en-US" altLang="zh-CN" sz="2000" dirty="0" err="1">
                <a:latin typeface="Rockwell" panose="02060603020205020403" pitchFamily="18" charset="77"/>
                <a:ea typeface="微软雅黑"/>
              </a:rPr>
              <a:t>FengWu</a:t>
            </a:r>
            <a:r>
              <a:rPr lang="en-US" altLang="zh-CN" sz="2000" dirty="0">
                <a:latin typeface="Rockwell" panose="02060603020205020403" pitchFamily="18" charset="77"/>
                <a:ea typeface="微软雅黑"/>
              </a:rPr>
              <a:t>: Pushing the Skillful Global Medium-range Weather Forecast beyond 10 Days Lead”(</a:t>
            </a:r>
            <a:r>
              <a:rPr lang="en-US" altLang="zh-CN" sz="2000" b="1" dirty="0">
                <a:latin typeface="Rockwell" panose="02060603020205020403" pitchFamily="18" charset="77"/>
                <a:ea typeface="微软雅黑"/>
              </a:rPr>
              <a:t>https://</a:t>
            </a:r>
            <a:r>
              <a:rPr lang="en-US" altLang="zh-CN" sz="2000" b="1" dirty="0" err="1">
                <a:latin typeface="Rockwell" panose="02060603020205020403" pitchFamily="18" charset="77"/>
                <a:ea typeface="微软雅黑"/>
              </a:rPr>
              <a:t>arxiv.org</a:t>
            </a:r>
            <a:r>
              <a:rPr lang="en-US" altLang="zh-CN" sz="2000" b="1" dirty="0">
                <a:latin typeface="Rockwell" panose="02060603020205020403" pitchFamily="18" charset="77"/>
                <a:ea typeface="微软雅黑"/>
              </a:rPr>
              <a:t>/abs/2304.02948</a:t>
            </a:r>
            <a:r>
              <a:rPr lang="en-US" altLang="zh-CN" sz="2000" dirty="0">
                <a:latin typeface="Rockwell" panose="02060603020205020403" pitchFamily="18" charset="77"/>
                <a:ea typeface="微软雅黑"/>
              </a:rPr>
              <a:t>).</a:t>
            </a:r>
          </a:p>
          <a:p>
            <a:pPr marL="342900" indent="-342900" algn="just">
              <a:lnSpc>
                <a:spcPct val="120000"/>
              </a:lnSpc>
              <a:spcBef>
                <a:spcPts val="600"/>
              </a:spcBef>
              <a:buFont typeface="Wingdings" pitchFamily="2" charset="2"/>
              <a:buChar char="q"/>
              <a:defRPr/>
            </a:pPr>
            <a:endParaRPr lang="en-US" altLang="zh-CN" sz="2000" b="1" dirty="0">
              <a:latin typeface="Rockwell" panose="02060603020205020403" pitchFamily="18" charset="77"/>
              <a:ea typeface="微软雅黑"/>
            </a:endParaRPr>
          </a:p>
        </p:txBody>
      </p:sp>
      <p:sp>
        <p:nvSpPr>
          <p:cNvPr id="8" name="Text Placeholder 2">
            <a:extLst>
              <a:ext uri="{FF2B5EF4-FFF2-40B4-BE49-F238E27FC236}">
                <a16:creationId xmlns:a16="http://schemas.microsoft.com/office/drawing/2014/main" id="{61562966-37CD-9FF3-C960-A41F904016A6}"/>
              </a:ext>
            </a:extLst>
          </p:cNvPr>
          <p:cNvSpPr>
            <a:spLocks noGrp="1"/>
          </p:cNvSpPr>
          <p:nvPr>
            <p:ph type="body" sz="quarter" idx="11"/>
          </p:nvPr>
        </p:nvSpPr>
        <p:spPr>
          <a:xfrm>
            <a:off x="154363" y="174277"/>
            <a:ext cx="7496210" cy="500533"/>
          </a:xfrm>
        </p:spPr>
        <p:txBody>
          <a:bodyPr>
            <a:normAutofit fontScale="92500" lnSpcReduction="10000"/>
          </a:bodyPr>
          <a:lstStyle/>
          <a:p>
            <a:r>
              <a:rPr lang="en-US" dirty="0">
                <a:solidFill>
                  <a:schemeClr val="tx1"/>
                </a:solidFill>
              </a:rPr>
              <a:t>Takeaways</a:t>
            </a:r>
            <a:endParaRPr lang="en-CN" dirty="0">
              <a:solidFill>
                <a:schemeClr val="tx1"/>
              </a:solidFill>
            </a:endParaRPr>
          </a:p>
        </p:txBody>
      </p:sp>
    </p:spTree>
    <p:extLst>
      <p:ext uri="{BB962C8B-B14F-4D97-AF65-F5344CB8AC3E}">
        <p14:creationId xmlns:p14="http://schemas.microsoft.com/office/powerpoint/2010/main" val="1708139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private/var/folders/r8/q_ypq0t5233grd8wk6rmj2rw0000gn/T/com.kingsoft.wpsoffice.mac/picturecompress_20230213134715/output_16.pngoutput_16"/>
          <p:cNvPicPr>
            <a:picLocks noChangeAspect="1"/>
          </p:cNvPicPr>
          <p:nvPr/>
        </p:nvPicPr>
        <p:blipFill>
          <a:blip r:embed="rId3"/>
          <a:stretch>
            <a:fillRect/>
          </a:stretch>
        </p:blipFill>
        <p:spPr>
          <a:xfrm>
            <a:off x="0" y="0"/>
            <a:ext cx="12192000" cy="6858000"/>
          </a:xfrm>
          <a:prstGeom prst="rect">
            <a:avLst/>
          </a:prstGeom>
        </p:spPr>
      </p:pic>
      <p:sp>
        <p:nvSpPr>
          <p:cNvPr id="2" name="文本框 1"/>
          <p:cNvSpPr txBox="1"/>
          <p:nvPr/>
        </p:nvSpPr>
        <p:spPr>
          <a:xfrm>
            <a:off x="1393682" y="1903624"/>
            <a:ext cx="2980304" cy="2308324"/>
          </a:xfrm>
          <a:prstGeom prst="rect">
            <a:avLst/>
          </a:prstGeom>
          <a:noFill/>
        </p:spPr>
        <p:txBody>
          <a:bodyPr wrap="none" rtlCol="0" anchor="t">
            <a:spAutoFit/>
          </a:bodyPr>
          <a:lstStyle/>
          <a:p>
            <a:pPr algn="ctr"/>
            <a:r>
              <a:rPr kumimoji="1" lang="en-US" altLang="zh-CN" sz="4800" dirty="0">
                <a:latin typeface="Rockwell" panose="02060603020205020403" pitchFamily="18" charset="77"/>
                <a:ea typeface="PingFang SC Medium" panose="020B0400000000000000" pitchFamily="34" charset="-122"/>
                <a:sym typeface="+mn-ea"/>
              </a:rPr>
              <a:t>Thanks</a:t>
            </a:r>
          </a:p>
          <a:p>
            <a:pPr algn="ctr"/>
            <a:endParaRPr kumimoji="1" lang="en-US" altLang="zh-CN" sz="4800" dirty="0">
              <a:latin typeface="PingFang SC Medium" panose="020B0400000000000000" pitchFamily="34" charset="-122"/>
              <a:ea typeface="PingFang SC Medium" panose="020B0400000000000000" pitchFamily="34" charset="-122"/>
              <a:sym typeface="+mn-ea"/>
            </a:endParaRPr>
          </a:p>
          <a:p>
            <a:pPr algn="ctr"/>
            <a:r>
              <a:rPr kumimoji="1" lang="en-US" altLang="zh-CN" sz="4800" dirty="0" err="1">
                <a:latin typeface="Rockwell" panose="02060603020205020403" pitchFamily="18" charset="77"/>
                <a:ea typeface="PingFang SC Medium" panose="020B0400000000000000" pitchFamily="34" charset="-122"/>
                <a:sym typeface="+mn-ea"/>
              </a:rPr>
              <a:t>leibai.site</a:t>
            </a:r>
            <a:endParaRPr kumimoji="1" lang="en-US" altLang="zh-CN" sz="4800" dirty="0">
              <a:latin typeface="Rockwell" panose="02060603020205020403" pitchFamily="18" charset="77"/>
              <a:ea typeface="PingFang SC Medium" panose="020B0400000000000000" pitchFamily="34" charset="-122"/>
              <a:sym typeface="+mn-ea"/>
            </a:endParaRPr>
          </a:p>
        </p:txBody>
      </p:sp>
    </p:spTree>
    <p:extLst>
      <p:ext uri="{BB962C8B-B14F-4D97-AF65-F5344CB8AC3E}">
        <p14:creationId xmlns:p14="http://schemas.microsoft.com/office/powerpoint/2010/main" val="685218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49287" y="164338"/>
            <a:ext cx="6454219" cy="500533"/>
          </a:xfrm>
        </p:spPr>
        <p:txBody>
          <a:bodyPr/>
          <a:lstStyle/>
          <a:p>
            <a:r>
              <a:rPr lang="zh-CN" altLang="en-US" dirty="0">
                <a:solidFill>
                  <a:srgbClr val="025F84"/>
                </a:solidFill>
                <a:latin typeface="微软雅黑" panose="020B0503020204020204" pitchFamily="34" charset="-122"/>
                <a:ea typeface="微软雅黑" panose="020B0503020204020204" pitchFamily="34" charset="-122"/>
                <a:cs typeface="微软雅黑" panose="020B0503020204020204" pitchFamily="34" charset="-122"/>
              </a:rPr>
              <a:t>人工智能驱动的全球气象预报</a:t>
            </a:r>
          </a:p>
        </p:txBody>
      </p:sp>
      <p:pic>
        <p:nvPicPr>
          <p:cNvPr id="4" name="Picture 4" descr="Diagram&#10;&#10;Description automatically generated"/>
          <p:cNvPicPr>
            <a:picLocks noChangeAspect="1"/>
          </p:cNvPicPr>
          <p:nvPr/>
        </p:nvPicPr>
        <p:blipFill>
          <a:blip r:embed="rId3"/>
          <a:stretch>
            <a:fillRect/>
          </a:stretch>
        </p:blipFill>
        <p:spPr>
          <a:xfrm>
            <a:off x="792779" y="4226769"/>
            <a:ext cx="1571124" cy="2037953"/>
          </a:xfrm>
          <a:prstGeom prst="rect">
            <a:avLst/>
          </a:prstGeom>
        </p:spPr>
      </p:pic>
      <p:pic>
        <p:nvPicPr>
          <p:cNvPr id="2050" name="Picture 2" descr="【荐读】甲骨文里的气象文化"/>
          <p:cNvPicPr>
            <a:picLocks noChangeAspect="1" noChangeArrowheads="1"/>
          </p:cNvPicPr>
          <p:nvPr/>
        </p:nvPicPr>
        <p:blipFill rotWithShape="1">
          <a:blip r:embed="rId4">
            <a:extLst>
              <a:ext uri="{28A0092B-C50C-407E-A947-70E740481C1C}">
                <a14:useLocalDpi xmlns:a14="http://schemas.microsoft.com/office/drawing/2010/main" val="0"/>
              </a:ext>
            </a:extLst>
          </a:blip>
          <a:srcRect l="13906" t="16197" r="9427"/>
          <a:stretch>
            <a:fillRect/>
          </a:stretch>
        </p:blipFill>
        <p:spPr bwMode="auto">
          <a:xfrm>
            <a:off x="792779" y="1784991"/>
            <a:ext cx="1571124" cy="20379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08927" y="3798626"/>
            <a:ext cx="1338828" cy="369332"/>
          </a:xfrm>
          <a:prstGeom prst="rect">
            <a:avLst/>
          </a:prstGeom>
          <a:noFill/>
        </p:spPr>
        <p:txBody>
          <a:bodyPr wrap="none" rtlCol="0">
            <a:spAutoFit/>
          </a:bodyPr>
          <a:lstStyle/>
          <a:p>
            <a:r>
              <a:rPr lang="en-US" dirty="0">
                <a:latin typeface="微软雅黑" panose="020B0503020204020204" pitchFamily="34" charset="-122"/>
                <a:ea typeface="微软雅黑" panose="020B0503020204020204" pitchFamily="34" charset="-122"/>
              </a:rPr>
              <a:t>夏朝甲骨文</a:t>
            </a:r>
          </a:p>
        </p:txBody>
      </p:sp>
      <p:sp>
        <p:nvSpPr>
          <p:cNvPr id="6" name="TextBox 5"/>
          <p:cNvSpPr txBox="1"/>
          <p:nvPr/>
        </p:nvSpPr>
        <p:spPr>
          <a:xfrm>
            <a:off x="792779" y="6216085"/>
            <a:ext cx="1627369" cy="369332"/>
          </a:xfrm>
          <a:prstGeom prst="rect">
            <a:avLst/>
          </a:prstGeom>
          <a:noFill/>
        </p:spPr>
        <p:txBody>
          <a:bodyPr wrap="none" rtlCol="0">
            <a:spAutoFit/>
          </a:bodyPr>
          <a:lstStyle/>
          <a:p>
            <a:r>
              <a:rPr lang="en-US" dirty="0">
                <a:latin typeface="微软雅黑" panose="020B0503020204020204" pitchFamily="34" charset="-122"/>
                <a:ea typeface="微软雅黑" panose="020B0503020204020204" pitchFamily="34" charset="-122"/>
              </a:rPr>
              <a:t>秦汉相风铜乌</a:t>
            </a:r>
          </a:p>
        </p:txBody>
      </p:sp>
      <p:pic>
        <p:nvPicPr>
          <p:cNvPr id="10" name="Picture 9"/>
          <p:cNvPicPr>
            <a:picLocks noChangeAspect="1"/>
          </p:cNvPicPr>
          <p:nvPr/>
        </p:nvPicPr>
        <p:blipFill>
          <a:blip r:embed="rId5"/>
          <a:stretch>
            <a:fillRect/>
          </a:stretch>
        </p:blipFill>
        <p:spPr>
          <a:xfrm>
            <a:off x="3857424" y="1805716"/>
            <a:ext cx="2951319" cy="2013635"/>
          </a:xfrm>
          <a:prstGeom prst="rect">
            <a:avLst/>
          </a:prstGeom>
        </p:spPr>
      </p:pic>
      <p:pic>
        <p:nvPicPr>
          <p:cNvPr id="11" name="图片 61" descr="/private/var/folders/r8/q_ypq0t5233grd8wk6rmj2rw0000gn/T/com.kingsoft.wpsoffice.mac/picturecompress_20230213134715/output_5.pngoutput_5"/>
          <p:cNvPicPr>
            <a:picLocks noChangeAspect="1"/>
          </p:cNvPicPr>
          <p:nvPr/>
        </p:nvPicPr>
        <p:blipFill>
          <a:blip r:embed="rId6"/>
          <a:srcRect/>
          <a:stretch>
            <a:fillRect/>
          </a:stretch>
        </p:blipFill>
        <p:spPr>
          <a:xfrm>
            <a:off x="3857424" y="4186699"/>
            <a:ext cx="1498123" cy="2037953"/>
          </a:xfrm>
          <a:prstGeom prst="rect">
            <a:avLst/>
          </a:prstGeom>
        </p:spPr>
      </p:pic>
      <p:pic>
        <p:nvPicPr>
          <p:cNvPr id="2052" name="Picture 4" descr="卫星- 快懂百科"/>
          <p:cNvPicPr>
            <a:picLocks noChangeAspect="1" noChangeArrowheads="1"/>
          </p:cNvPicPr>
          <p:nvPr/>
        </p:nvPicPr>
        <p:blipFill rotWithShape="1">
          <a:blip r:embed="rId7">
            <a:extLst>
              <a:ext uri="{28A0092B-C50C-407E-A947-70E740481C1C}">
                <a14:useLocalDpi xmlns:a14="http://schemas.microsoft.com/office/drawing/2010/main" val="0"/>
              </a:ext>
            </a:extLst>
          </a:blip>
          <a:srcRect l="20742" r="21315"/>
          <a:stretch>
            <a:fillRect/>
          </a:stretch>
        </p:blipFill>
        <p:spPr bwMode="auto">
          <a:xfrm>
            <a:off x="5369402" y="4186699"/>
            <a:ext cx="1453196" cy="202938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699988" y="6248828"/>
            <a:ext cx="1338828" cy="369332"/>
          </a:xfrm>
          <a:prstGeom prst="rect">
            <a:avLst/>
          </a:prstGeom>
          <a:noFill/>
        </p:spPr>
        <p:txBody>
          <a:bodyPr wrap="none" rtlCol="0">
            <a:spAutoFit/>
          </a:bodyPr>
          <a:lstStyle/>
          <a:p>
            <a:r>
              <a:rPr lang="en-US" dirty="0">
                <a:latin typeface="微软雅黑" panose="020B0503020204020204" pitchFamily="34" charset="-122"/>
                <a:ea typeface="微软雅黑" panose="020B0503020204020204" pitchFamily="34" charset="-122"/>
              </a:rPr>
              <a:t>超算和卫星</a:t>
            </a:r>
          </a:p>
        </p:txBody>
      </p:sp>
      <p:sp>
        <p:nvSpPr>
          <p:cNvPr id="13" name="TextBox 12"/>
          <p:cNvSpPr txBox="1"/>
          <p:nvPr/>
        </p:nvSpPr>
        <p:spPr>
          <a:xfrm>
            <a:off x="4801549" y="3807193"/>
            <a:ext cx="1107996" cy="369332"/>
          </a:xfrm>
          <a:prstGeom prst="rect">
            <a:avLst/>
          </a:prstGeom>
          <a:noFill/>
        </p:spPr>
        <p:txBody>
          <a:bodyPr wrap="none" rtlCol="0">
            <a:spAutoFit/>
          </a:bodyPr>
          <a:lstStyle/>
          <a:p>
            <a:r>
              <a:rPr lang="en-US" dirty="0">
                <a:latin typeface="微软雅黑" panose="020B0503020204020204" pitchFamily="34" charset="-122"/>
                <a:ea typeface="微软雅黑" panose="020B0503020204020204" pitchFamily="34" charset="-122"/>
              </a:rPr>
              <a:t>物理模型</a:t>
            </a:r>
          </a:p>
        </p:txBody>
      </p:sp>
      <p:sp>
        <p:nvSpPr>
          <p:cNvPr id="7" name="Right Arrow 6"/>
          <p:cNvSpPr/>
          <p:nvPr/>
        </p:nvSpPr>
        <p:spPr>
          <a:xfrm>
            <a:off x="2499416" y="3809792"/>
            <a:ext cx="1241860" cy="369332"/>
          </a:xfrm>
          <a:prstGeom prst="rightArrow">
            <a:avLst>
              <a:gd name="adj1" fmla="val 4188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7158877" y="3807193"/>
            <a:ext cx="1239004" cy="369332"/>
          </a:xfrm>
          <a:prstGeom prst="rightArrow">
            <a:avLst>
              <a:gd name="adj1" fmla="val 4188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103507" y="2192425"/>
            <a:ext cx="1097280" cy="645160"/>
          </a:xfrm>
          <a:prstGeom prst="rect">
            <a:avLst/>
          </a:prstGeom>
          <a:noFill/>
        </p:spPr>
        <p:txBody>
          <a:bodyPr wrap="none" rtlCol="0">
            <a:spAutoFit/>
          </a:bodyPr>
          <a:lstStyle/>
          <a:p>
            <a:r>
              <a:rPr lang="en-US" dirty="0">
                <a:latin typeface="微软雅黑" panose="020B0503020204020204" pitchFamily="34" charset="-122"/>
                <a:ea typeface="微软雅黑" panose="020B0503020204020204" pitchFamily="34" charset="-122"/>
              </a:rPr>
              <a:t>专家依赖</a:t>
            </a:r>
          </a:p>
          <a:p>
            <a:r>
              <a:rPr lang="en-US" dirty="0">
                <a:latin typeface="微软雅黑" panose="020B0503020204020204" pitchFamily="34" charset="-122"/>
                <a:ea typeface="微软雅黑" panose="020B0503020204020204" pitchFamily="34" charset="-122"/>
              </a:rPr>
              <a:t>发展缓慢</a:t>
            </a:r>
          </a:p>
        </p:txBody>
      </p:sp>
      <p:sp>
        <p:nvSpPr>
          <p:cNvPr id="14" name="TextBox 13"/>
          <p:cNvSpPr txBox="1"/>
          <p:nvPr/>
        </p:nvSpPr>
        <p:spPr>
          <a:xfrm>
            <a:off x="7158877" y="4176525"/>
            <a:ext cx="1135247" cy="646331"/>
          </a:xfrm>
          <a:prstGeom prst="rect">
            <a:avLst/>
          </a:prstGeom>
          <a:noFill/>
        </p:spPr>
        <p:txBody>
          <a:bodyPr wrap="none" rtlCol="0">
            <a:spAutoFit/>
          </a:bodyPr>
          <a:lstStyle/>
          <a:p>
            <a:r>
              <a:rPr lang="en-US" dirty="0">
                <a:latin typeface="微软雅黑" panose="020B0503020204020204" pitchFamily="34" charset="-122"/>
                <a:ea typeface="微软雅黑" panose="020B0503020204020204" pitchFamily="34" charset="-122"/>
              </a:rPr>
              <a:t>超算依赖</a:t>
            </a:r>
          </a:p>
          <a:p>
            <a:r>
              <a:rPr lang="en-US" dirty="0">
                <a:latin typeface="微软雅黑" panose="020B0503020204020204" pitchFamily="34" charset="-122"/>
                <a:ea typeface="微软雅黑" panose="020B0503020204020204" pitchFamily="34" charset="-122"/>
              </a:rPr>
              <a:t>成本巨大</a:t>
            </a:r>
          </a:p>
        </p:txBody>
      </p:sp>
      <p:sp>
        <p:nvSpPr>
          <p:cNvPr id="15" name="TextBox 14"/>
          <p:cNvSpPr txBox="1"/>
          <p:nvPr/>
        </p:nvSpPr>
        <p:spPr>
          <a:xfrm>
            <a:off x="2499416" y="3474631"/>
            <a:ext cx="1107996" cy="369332"/>
          </a:xfrm>
          <a:prstGeom prst="rect">
            <a:avLst/>
          </a:prstGeom>
          <a:noFill/>
        </p:spPr>
        <p:txBody>
          <a:bodyPr wrap="none" rtlCol="0">
            <a:spAutoFit/>
          </a:bodyPr>
          <a:lstStyle/>
          <a:p>
            <a:r>
              <a:rPr lang="en-US" dirty="0">
                <a:latin typeface="微软雅黑" panose="020B0503020204020204" pitchFamily="34" charset="-122"/>
                <a:ea typeface="微软雅黑" panose="020B0503020204020204" pitchFamily="34" charset="-122"/>
              </a:rPr>
              <a:t>神学色彩</a:t>
            </a:r>
          </a:p>
        </p:txBody>
      </p:sp>
      <p:sp>
        <p:nvSpPr>
          <p:cNvPr id="16" name="TextBox 15"/>
          <p:cNvSpPr txBox="1"/>
          <p:nvPr/>
        </p:nvSpPr>
        <p:spPr>
          <a:xfrm>
            <a:off x="2499416" y="4116945"/>
            <a:ext cx="1107996" cy="369332"/>
          </a:xfrm>
          <a:prstGeom prst="rect">
            <a:avLst/>
          </a:prstGeom>
          <a:noFill/>
        </p:spPr>
        <p:txBody>
          <a:bodyPr wrap="none" rtlCol="0">
            <a:spAutoFit/>
          </a:bodyPr>
          <a:lstStyle/>
          <a:p>
            <a:r>
              <a:rPr lang="en-US" dirty="0">
                <a:latin typeface="微软雅黑" panose="020B0503020204020204" pitchFamily="34" charset="-122"/>
                <a:ea typeface="微软雅黑" panose="020B0503020204020204" pitchFamily="34" charset="-122"/>
              </a:rPr>
              <a:t>经验主义</a:t>
            </a:r>
          </a:p>
        </p:txBody>
      </p:sp>
      <p:sp>
        <p:nvSpPr>
          <p:cNvPr id="17" name="TextBox 16"/>
          <p:cNvSpPr txBox="1"/>
          <p:nvPr/>
        </p:nvSpPr>
        <p:spPr>
          <a:xfrm>
            <a:off x="333121" y="1053884"/>
            <a:ext cx="2490440" cy="646331"/>
          </a:xfrm>
          <a:prstGeom prst="rect">
            <a:avLst/>
          </a:prstGeom>
          <a:noFill/>
        </p:spPr>
        <p:txBody>
          <a:bodyPr wrap="square" rtlCol="0">
            <a:spAutoFit/>
          </a:bodyPr>
          <a:lstStyle/>
          <a:p>
            <a:pPr algn="ctr"/>
            <a:r>
              <a:rPr lang="en-US" b="1" dirty="0">
                <a:latin typeface="微软雅黑" panose="020B0503020204020204" pitchFamily="34" charset="-122"/>
                <a:ea typeface="微软雅黑" panose="020B0503020204020204" pitchFamily="34" charset="-122"/>
              </a:rPr>
              <a:t>理解地球尤其是大气</a:t>
            </a:r>
          </a:p>
          <a:p>
            <a:pPr algn="ctr"/>
            <a:r>
              <a:rPr lang="en-US" b="1" dirty="0">
                <a:latin typeface="微软雅黑" panose="020B0503020204020204" pitchFamily="34" charset="-122"/>
                <a:ea typeface="微软雅黑" panose="020B0503020204020204" pitchFamily="34" charset="-122"/>
              </a:rPr>
              <a:t>系统是人类自古的追求</a:t>
            </a:r>
          </a:p>
        </p:txBody>
      </p:sp>
      <p:sp>
        <p:nvSpPr>
          <p:cNvPr id="18" name="TextBox 17"/>
          <p:cNvSpPr txBox="1"/>
          <p:nvPr/>
        </p:nvSpPr>
        <p:spPr>
          <a:xfrm>
            <a:off x="4087863" y="1045785"/>
            <a:ext cx="2490440" cy="646331"/>
          </a:xfrm>
          <a:prstGeom prst="rect">
            <a:avLst/>
          </a:prstGeom>
          <a:noFill/>
        </p:spPr>
        <p:txBody>
          <a:bodyPr wrap="square" rtlCol="0">
            <a:spAutoFit/>
          </a:bodyPr>
          <a:lstStyle/>
          <a:p>
            <a:pPr algn="ctr"/>
            <a:r>
              <a:rPr lang="en-US" b="1" dirty="0">
                <a:latin typeface="微软雅黑" panose="020B0503020204020204" pitchFamily="34" charset="-122"/>
                <a:ea typeface="微软雅黑" panose="020B0503020204020204" pitchFamily="34" charset="-122"/>
              </a:rPr>
              <a:t>当前的大气模拟核心</a:t>
            </a:r>
          </a:p>
          <a:p>
            <a:pPr algn="ctr"/>
            <a:r>
              <a:rPr lang="en-US" b="1" dirty="0">
                <a:latin typeface="微软雅黑" panose="020B0503020204020204" pitchFamily="34" charset="-122"/>
                <a:ea typeface="微软雅黑" panose="020B0503020204020204" pitchFamily="34" charset="-122"/>
              </a:rPr>
              <a:t>是物理驱动的数值求解</a:t>
            </a:r>
          </a:p>
        </p:txBody>
      </p:sp>
      <p:sp>
        <p:nvSpPr>
          <p:cNvPr id="19" name="TextBox 18"/>
          <p:cNvSpPr txBox="1"/>
          <p:nvPr/>
        </p:nvSpPr>
        <p:spPr>
          <a:xfrm>
            <a:off x="7108965" y="4922579"/>
            <a:ext cx="1338828" cy="646331"/>
          </a:xfrm>
          <a:prstGeom prst="rect">
            <a:avLst/>
          </a:prstGeom>
          <a:noFill/>
        </p:spPr>
        <p:txBody>
          <a:bodyPr wrap="none" rtlCol="0">
            <a:spAutoFit/>
          </a:bodyPr>
          <a:lstStyle/>
          <a:p>
            <a:r>
              <a:rPr lang="en-US" dirty="0">
                <a:latin typeface="微软雅黑" panose="020B0503020204020204" pitchFamily="34" charset="-122"/>
                <a:ea typeface="微软雅黑" panose="020B0503020204020204" pitchFamily="34" charset="-122"/>
              </a:rPr>
              <a:t>无法有效利</a:t>
            </a:r>
          </a:p>
          <a:p>
            <a:r>
              <a:rPr lang="en-US" dirty="0">
                <a:latin typeface="微软雅黑" panose="020B0503020204020204" pitchFamily="34" charset="-122"/>
                <a:ea typeface="微软雅黑" panose="020B0503020204020204" pitchFamily="34" charset="-122"/>
              </a:rPr>
              <a:t>用海量数据</a:t>
            </a:r>
          </a:p>
        </p:txBody>
      </p:sp>
      <p:sp>
        <p:nvSpPr>
          <p:cNvPr id="20" name="TextBox 19"/>
          <p:cNvSpPr txBox="1"/>
          <p:nvPr/>
        </p:nvSpPr>
        <p:spPr>
          <a:xfrm>
            <a:off x="6988091" y="2984645"/>
            <a:ext cx="1338828" cy="646331"/>
          </a:xfrm>
          <a:prstGeom prst="rect">
            <a:avLst/>
          </a:prstGeom>
          <a:noFill/>
        </p:spPr>
        <p:txBody>
          <a:bodyPr wrap="none" rtlCol="0">
            <a:spAutoFit/>
          </a:bodyPr>
          <a:lstStyle/>
          <a:p>
            <a:pPr algn="ctr"/>
            <a:r>
              <a:rPr lang="en-US" dirty="0">
                <a:latin typeface="微软雅黑" panose="020B0503020204020204" pitchFamily="34" charset="-122"/>
                <a:ea typeface="微软雅黑" panose="020B0503020204020204" pitchFamily="34" charset="-122"/>
              </a:rPr>
              <a:t>无法准确</a:t>
            </a:r>
          </a:p>
          <a:p>
            <a:pPr algn="ctr"/>
            <a:r>
              <a:rPr lang="en-US" dirty="0">
                <a:latin typeface="微软雅黑" panose="020B0503020204020204" pitchFamily="34" charset="-122"/>
                <a:ea typeface="微软雅黑" panose="020B0503020204020204" pitchFamily="34" charset="-122"/>
              </a:rPr>
              <a:t>建模非线性</a:t>
            </a:r>
          </a:p>
        </p:txBody>
      </p:sp>
      <p:sp>
        <p:nvSpPr>
          <p:cNvPr id="21" name="TextBox 20"/>
          <p:cNvSpPr txBox="1"/>
          <p:nvPr/>
        </p:nvSpPr>
        <p:spPr>
          <a:xfrm>
            <a:off x="8661085" y="1016059"/>
            <a:ext cx="2951319" cy="646331"/>
          </a:xfrm>
          <a:prstGeom prst="rect">
            <a:avLst/>
          </a:prstGeom>
          <a:noFill/>
        </p:spPr>
        <p:txBody>
          <a:bodyPr wrap="square" rtlCol="0">
            <a:spAutoFit/>
          </a:bodyPr>
          <a:lstStyle/>
          <a:p>
            <a:pPr algn="ctr"/>
            <a:r>
              <a:rPr lang="en-US" b="1" dirty="0">
                <a:latin typeface="微软雅黑" panose="020B0503020204020204" pitchFamily="34" charset="-122"/>
                <a:ea typeface="微软雅黑" panose="020B0503020204020204" pitchFamily="34" charset="-122"/>
              </a:rPr>
              <a:t>探索人工智能驱动的大气</a:t>
            </a:r>
          </a:p>
          <a:p>
            <a:pPr algn="ctr"/>
            <a:r>
              <a:rPr lang="en-US" b="1" dirty="0">
                <a:latin typeface="微软雅黑" panose="020B0503020204020204" pitchFamily="34" charset="-122"/>
                <a:ea typeface="微软雅黑" panose="020B0503020204020204" pitchFamily="34" charset="-122"/>
              </a:rPr>
              <a:t>模拟是国家战略和科学前沿</a:t>
            </a:r>
          </a:p>
        </p:txBody>
      </p:sp>
      <p:grpSp>
        <p:nvGrpSpPr>
          <p:cNvPr id="24" name="Group 23"/>
          <p:cNvGrpSpPr/>
          <p:nvPr/>
        </p:nvGrpSpPr>
        <p:grpSpPr>
          <a:xfrm>
            <a:off x="8677053" y="1820135"/>
            <a:ext cx="1716803" cy="2005382"/>
            <a:chOff x="8335168" y="1185210"/>
            <a:chExt cx="3207227" cy="3673396"/>
          </a:xfrm>
        </p:grpSpPr>
        <p:pic>
          <p:nvPicPr>
            <p:cNvPr id="22" name="Picture 21"/>
            <p:cNvPicPr>
              <a:picLocks noChangeAspect="1"/>
            </p:cNvPicPr>
            <p:nvPr/>
          </p:nvPicPr>
          <p:blipFill>
            <a:blip r:embed="rId8"/>
            <a:stretch>
              <a:fillRect/>
            </a:stretch>
          </p:blipFill>
          <p:spPr>
            <a:xfrm>
              <a:off x="8335168" y="1185210"/>
              <a:ext cx="3184886" cy="1411323"/>
            </a:xfrm>
            <a:prstGeom prst="rect">
              <a:avLst/>
            </a:prstGeom>
          </p:spPr>
        </p:pic>
        <p:pic>
          <p:nvPicPr>
            <p:cNvPr id="23" name="Picture 22"/>
            <p:cNvPicPr>
              <a:picLocks noChangeAspect="1"/>
            </p:cNvPicPr>
            <p:nvPr/>
          </p:nvPicPr>
          <p:blipFill>
            <a:blip r:embed="rId9"/>
            <a:stretch>
              <a:fillRect/>
            </a:stretch>
          </p:blipFill>
          <p:spPr>
            <a:xfrm>
              <a:off x="8357509" y="2596533"/>
              <a:ext cx="3184886" cy="2262073"/>
            </a:xfrm>
            <a:prstGeom prst="rect">
              <a:avLst/>
            </a:prstGeom>
          </p:spPr>
        </p:pic>
      </p:grpSp>
      <p:pic>
        <p:nvPicPr>
          <p:cNvPr id="25" name="Picture 24" descr="Graphical user interface&#10;&#10;Description automatically generated"/>
          <p:cNvPicPr>
            <a:picLocks noChangeAspect="1"/>
          </p:cNvPicPr>
          <p:nvPr/>
        </p:nvPicPr>
        <p:blipFill>
          <a:blip r:embed="rId10"/>
          <a:stretch>
            <a:fillRect/>
          </a:stretch>
        </p:blipFill>
        <p:spPr>
          <a:xfrm>
            <a:off x="10388859" y="1846678"/>
            <a:ext cx="1445375" cy="1984156"/>
          </a:xfrm>
          <a:prstGeom prst="rect">
            <a:avLst/>
          </a:prstGeom>
        </p:spPr>
      </p:pic>
      <p:pic>
        <p:nvPicPr>
          <p:cNvPr id="26" name="图片 7" descr="/private/var/folders/r8/q_ypq0t5233grd8wk6rmj2rw0000gn/T/com.kingsoft.wpsoffice.mac/picturecompress_20230213134715/output_10.jpgoutput_10"/>
          <p:cNvPicPr>
            <a:picLocks noChangeAspect="1"/>
          </p:cNvPicPr>
          <p:nvPr/>
        </p:nvPicPr>
        <p:blipFill>
          <a:blip r:embed="rId11"/>
          <a:stretch>
            <a:fillRect/>
          </a:stretch>
        </p:blipFill>
        <p:spPr>
          <a:xfrm>
            <a:off x="10342691" y="4171709"/>
            <a:ext cx="1522703" cy="1080135"/>
          </a:xfrm>
          <a:prstGeom prst="rect">
            <a:avLst/>
          </a:prstGeom>
        </p:spPr>
      </p:pic>
      <p:pic>
        <p:nvPicPr>
          <p:cNvPr id="27" name="图片 2" descr="/private/var/folders/r8/q_ypq0t5233grd8wk6rmj2rw0000gn/T/com.kingsoft.wpsoffice.mac/picturecompress_20230213134715/output_6.jpgoutput_6"/>
          <p:cNvPicPr>
            <a:picLocks noChangeAspect="1"/>
          </p:cNvPicPr>
          <p:nvPr/>
        </p:nvPicPr>
        <p:blipFill>
          <a:blip r:embed="rId12"/>
          <a:stretch>
            <a:fillRect/>
          </a:stretch>
        </p:blipFill>
        <p:spPr>
          <a:xfrm>
            <a:off x="8717496" y="4139464"/>
            <a:ext cx="1609090" cy="988695"/>
          </a:xfrm>
          <a:prstGeom prst="rect">
            <a:avLst/>
          </a:prstGeom>
        </p:spPr>
      </p:pic>
      <p:pic>
        <p:nvPicPr>
          <p:cNvPr id="28" name="图片 3" descr="/private/var/folders/r8/q_ypq0t5233grd8wk6rmj2rw0000gn/T/com.kingsoft.wpsoffice.mac/picturecompress_20230213134715/output_7.jpgoutput_7"/>
          <p:cNvPicPr>
            <a:picLocks noChangeAspect="1"/>
          </p:cNvPicPr>
          <p:nvPr/>
        </p:nvPicPr>
        <p:blipFill>
          <a:blip r:embed="rId13"/>
          <a:srcRect/>
          <a:stretch>
            <a:fillRect/>
          </a:stretch>
        </p:blipFill>
        <p:spPr>
          <a:xfrm>
            <a:off x="8695847" y="5133777"/>
            <a:ext cx="1646844" cy="989330"/>
          </a:xfrm>
          <a:prstGeom prst="rect">
            <a:avLst/>
          </a:prstGeom>
        </p:spPr>
      </p:pic>
      <p:pic>
        <p:nvPicPr>
          <p:cNvPr id="29" name="图片 4" descr="/private/var/folders/r8/q_ypq0t5233grd8wk6rmj2rw0000gn/T/com.kingsoft.wpsoffice.mac/picturecompress_20230213134715/output_8.jpgoutput_8"/>
          <p:cNvPicPr>
            <a:picLocks noChangeAspect="1"/>
          </p:cNvPicPr>
          <p:nvPr/>
        </p:nvPicPr>
        <p:blipFill>
          <a:blip r:embed="rId14"/>
          <a:stretch>
            <a:fillRect/>
          </a:stretch>
        </p:blipFill>
        <p:spPr>
          <a:xfrm>
            <a:off x="10321042" y="5151627"/>
            <a:ext cx="1539875" cy="1006475"/>
          </a:xfrm>
          <a:prstGeom prst="rect">
            <a:avLst/>
          </a:prstGeom>
        </p:spPr>
      </p:pic>
    </p:spTree>
    <p:extLst>
      <p:ext uri="{BB962C8B-B14F-4D97-AF65-F5344CB8AC3E}">
        <p14:creationId xmlns:p14="http://schemas.microsoft.com/office/powerpoint/2010/main" val="192903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7" grpId="0" animBg="1"/>
      <p:bldP spid="8" grpId="0" animBg="1"/>
      <p:bldP spid="9" grpId="0"/>
      <p:bldP spid="14" grpId="0"/>
      <p:bldP spid="15" grpId="0"/>
      <p:bldP spid="16" grpId="0"/>
      <p:bldP spid="18" grpId="0"/>
      <p:bldP spid="19"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49F904-755F-FD65-982C-C23C4C4DD95F}"/>
              </a:ext>
            </a:extLst>
          </p:cNvPr>
          <p:cNvSpPr>
            <a:spLocks noGrp="1"/>
          </p:cNvSpPr>
          <p:nvPr>
            <p:ph sz="quarter" idx="10"/>
          </p:nvPr>
        </p:nvSpPr>
        <p:spPr>
          <a:xfrm>
            <a:off x="222324" y="904281"/>
            <a:ext cx="8625342" cy="5936785"/>
          </a:xfrm>
        </p:spPr>
        <p:txBody>
          <a:bodyPr/>
          <a:lstStyle/>
          <a:p>
            <a:pPr marL="0" indent="0">
              <a:buNone/>
            </a:pPr>
            <a:r>
              <a:rPr lang="en-CN" b="1" dirty="0">
                <a:latin typeface="Rockwell" panose="02060603020205020403" pitchFamily="18" charset="77"/>
              </a:rPr>
              <a:t>Shanghai</a:t>
            </a:r>
            <a:r>
              <a:rPr lang="zh-CN" altLang="en-US" b="1" dirty="0">
                <a:latin typeface="Rockwell" panose="02060603020205020403" pitchFamily="18" charset="77"/>
              </a:rPr>
              <a:t> </a:t>
            </a:r>
            <a:r>
              <a:rPr lang="en-US" altLang="zh-CN" b="1" dirty="0">
                <a:latin typeface="Rockwell" panose="02060603020205020403" pitchFamily="18" charset="77"/>
              </a:rPr>
              <a:t>AI</a:t>
            </a:r>
            <a:r>
              <a:rPr lang="zh-CN" altLang="en-US" b="1" dirty="0">
                <a:latin typeface="Rockwell" panose="02060603020205020403" pitchFamily="18" charset="77"/>
              </a:rPr>
              <a:t> </a:t>
            </a:r>
            <a:r>
              <a:rPr lang="en-US" altLang="zh-CN" b="1" dirty="0">
                <a:latin typeface="Rockwell" panose="02060603020205020403" pitchFamily="18" charset="77"/>
              </a:rPr>
              <a:t>Laboratory</a:t>
            </a:r>
          </a:p>
          <a:p>
            <a:r>
              <a:rPr lang="en-US" dirty="0">
                <a:latin typeface="Rockwell" panose="02060603020205020403" pitchFamily="18" charset="77"/>
              </a:rPr>
              <a:t>Established in </a:t>
            </a:r>
            <a:r>
              <a:rPr lang="en-US" dirty="0">
                <a:solidFill>
                  <a:srgbClr val="FF0000"/>
                </a:solidFill>
                <a:latin typeface="Rockwell" panose="02060603020205020403" pitchFamily="18" charset="77"/>
              </a:rPr>
              <a:t>2021</a:t>
            </a:r>
            <a:r>
              <a:rPr lang="en-US" dirty="0">
                <a:latin typeface="Rockwell" panose="02060603020205020403" pitchFamily="18" charset="77"/>
              </a:rPr>
              <a:t>,</a:t>
            </a:r>
            <a:r>
              <a:rPr lang="en-US" altLang="zh-CN" dirty="0">
                <a:latin typeface="Rockwell" panose="02060603020205020403" pitchFamily="18" charset="77"/>
              </a:rPr>
              <a:t> Shanghai</a:t>
            </a:r>
            <a:endParaRPr lang="en-US" dirty="0">
              <a:latin typeface="Rockwell" panose="02060603020205020403" pitchFamily="18" charset="77"/>
            </a:endParaRPr>
          </a:p>
          <a:p>
            <a:r>
              <a:rPr lang="en-US" dirty="0">
                <a:latin typeface="Rockwell" panose="02060603020205020403" pitchFamily="18" charset="77"/>
              </a:rPr>
              <a:t>Focusing on developing cutting-edge AI techniques</a:t>
            </a:r>
          </a:p>
          <a:p>
            <a:r>
              <a:rPr lang="en-US" dirty="0">
                <a:solidFill>
                  <a:schemeClr val="accent1">
                    <a:lumMod val="75000"/>
                  </a:schemeClr>
                </a:solidFill>
                <a:latin typeface="Rockwell" panose="02060603020205020403" pitchFamily="18" charset="77"/>
              </a:rPr>
              <a:t>CVPR 2023 best paper</a:t>
            </a:r>
            <a:r>
              <a:rPr lang="en-US" dirty="0">
                <a:latin typeface="Rockwell" panose="02060603020205020403" pitchFamily="18" charset="77"/>
              </a:rPr>
              <a:t>, </a:t>
            </a:r>
            <a:r>
              <a:rPr lang="en-US" dirty="0">
                <a:solidFill>
                  <a:schemeClr val="accent1">
                    <a:lumMod val="75000"/>
                  </a:schemeClr>
                </a:solidFill>
                <a:latin typeface="Rockwell" panose="02060603020205020403" pitchFamily="18" charset="77"/>
              </a:rPr>
              <a:t>Intern</a:t>
            </a:r>
            <a:r>
              <a:rPr lang="en-US" dirty="0">
                <a:latin typeface="Rockwell" panose="02060603020205020403" pitchFamily="18" charset="77"/>
              </a:rPr>
              <a:t> (foundational model for CV and LM), </a:t>
            </a:r>
            <a:r>
              <a:rPr lang="en-US" dirty="0" err="1">
                <a:solidFill>
                  <a:srgbClr val="FF0000"/>
                </a:solidFill>
                <a:latin typeface="Rockwell" panose="02060603020205020403" pitchFamily="18" charset="77"/>
              </a:rPr>
              <a:t>FengWu</a:t>
            </a:r>
            <a:endParaRPr lang="en-US" dirty="0">
              <a:solidFill>
                <a:srgbClr val="FF0000"/>
              </a:solidFill>
              <a:latin typeface="Rockwell" panose="02060603020205020403" pitchFamily="18" charset="77"/>
            </a:endParaRPr>
          </a:p>
          <a:p>
            <a:r>
              <a:rPr lang="en-US" dirty="0">
                <a:solidFill>
                  <a:schemeClr val="accent1">
                    <a:lumMod val="75000"/>
                  </a:schemeClr>
                </a:solidFill>
                <a:latin typeface="Rockwell" panose="02060603020205020403" pitchFamily="18" charset="77"/>
              </a:rPr>
              <a:t>Open research </a:t>
            </a:r>
            <a:r>
              <a:rPr lang="en-US" dirty="0">
                <a:latin typeface="Rockwell" panose="02060603020205020403" pitchFamily="18" charset="77"/>
              </a:rPr>
              <a:t>with top tier universities (THU, </a:t>
            </a:r>
            <a:r>
              <a:rPr lang="en-US" altLang="zh-CN" dirty="0">
                <a:latin typeface="Rockwell" panose="02060603020205020403" pitchFamily="18" charset="77"/>
              </a:rPr>
              <a:t>PKU, SJTU, CUHK, NTU) and Institutions</a:t>
            </a:r>
            <a:r>
              <a:rPr lang="zh-CN" altLang="en-US" dirty="0">
                <a:latin typeface="Rockwell" panose="02060603020205020403" pitchFamily="18" charset="77"/>
              </a:rPr>
              <a:t> </a:t>
            </a:r>
            <a:r>
              <a:rPr lang="en-US" altLang="zh-CN" dirty="0">
                <a:latin typeface="Rockwell" panose="02060603020205020403" pitchFamily="18" charset="77"/>
              </a:rPr>
              <a:t>(CMA</a:t>
            </a:r>
            <a:r>
              <a:rPr lang="zh-CN" altLang="en-US" dirty="0">
                <a:latin typeface="Rockwell" panose="02060603020205020403" pitchFamily="18" charset="77"/>
              </a:rPr>
              <a:t>、</a:t>
            </a:r>
            <a:r>
              <a:rPr lang="en-US" altLang="zh-CN" dirty="0">
                <a:latin typeface="Rockwell" panose="02060603020205020403" pitchFamily="18" charset="77"/>
              </a:rPr>
              <a:t>HKO).</a:t>
            </a:r>
            <a:endParaRPr lang="en-US" dirty="0">
              <a:latin typeface="Rockwell" panose="02060603020205020403" pitchFamily="18" charset="77"/>
            </a:endParaRPr>
          </a:p>
          <a:p>
            <a:pPr marL="0" indent="0">
              <a:buNone/>
            </a:pPr>
            <a:r>
              <a:rPr lang="en-US" b="1" dirty="0">
                <a:latin typeface="Rockwell" panose="02060603020205020403" pitchFamily="18" charset="77"/>
              </a:rPr>
              <a:t>AI4Earth Team</a:t>
            </a:r>
          </a:p>
          <a:p>
            <a:r>
              <a:rPr lang="en-US" dirty="0">
                <a:latin typeface="Rockwell" panose="02060603020205020403" pitchFamily="18" charset="77"/>
              </a:rPr>
              <a:t>A research group at Shanghai AI Laboratory, co-lead by Dr. </a:t>
            </a:r>
            <a:r>
              <a:rPr lang="en-US" dirty="0">
                <a:solidFill>
                  <a:srgbClr val="FF0000"/>
                </a:solidFill>
                <a:latin typeface="Rockwell" panose="02060603020205020403" pitchFamily="18" charset="77"/>
              </a:rPr>
              <a:t>Lei Bai</a:t>
            </a:r>
            <a:r>
              <a:rPr lang="zh-CN" altLang="en-US" dirty="0">
                <a:solidFill>
                  <a:srgbClr val="FF0000"/>
                </a:solidFill>
                <a:latin typeface="Rockwell" panose="02060603020205020403" pitchFamily="18" charset="77"/>
              </a:rPr>
              <a:t> </a:t>
            </a:r>
            <a:r>
              <a:rPr lang="en-US" altLang="zh-CN" b="1" dirty="0">
                <a:latin typeface="Rockwell" panose="02060603020205020403" pitchFamily="18" charset="77"/>
              </a:rPr>
              <a:t>(</a:t>
            </a:r>
            <a:r>
              <a:rPr lang="en-US" altLang="zh-CN" b="1" dirty="0" err="1">
                <a:latin typeface="Rockwell" panose="02060603020205020403" pitchFamily="18" charset="77"/>
              </a:rPr>
              <a:t>www.leibai.site</a:t>
            </a:r>
            <a:r>
              <a:rPr lang="en-US" altLang="zh-CN" b="1" dirty="0">
                <a:latin typeface="Rockwell" panose="02060603020205020403" pitchFamily="18" charset="77"/>
              </a:rPr>
              <a:t>)</a:t>
            </a:r>
            <a:endParaRPr lang="en-US" b="1" dirty="0">
              <a:latin typeface="Rockwell" panose="02060603020205020403" pitchFamily="18" charset="77"/>
            </a:endParaRPr>
          </a:p>
          <a:p>
            <a:r>
              <a:rPr lang="en-US" dirty="0">
                <a:latin typeface="Rockwell" panose="02060603020205020403" pitchFamily="18" charset="77"/>
              </a:rPr>
              <a:t>More than </a:t>
            </a:r>
            <a:r>
              <a:rPr lang="en-US" dirty="0">
                <a:solidFill>
                  <a:srgbClr val="FF0000"/>
                </a:solidFill>
                <a:latin typeface="Rockwell" panose="02060603020205020403" pitchFamily="18" charset="77"/>
              </a:rPr>
              <a:t>20</a:t>
            </a:r>
            <a:r>
              <a:rPr lang="en-US" dirty="0">
                <a:latin typeface="Rockwell" panose="02060603020205020403" pitchFamily="18" charset="77"/>
              </a:rPr>
              <a:t> research scientists, PhD students, and research interns</a:t>
            </a:r>
            <a:endParaRPr lang="en-CN" dirty="0">
              <a:latin typeface="Rockwell" panose="02060603020205020403" pitchFamily="18" charset="77"/>
            </a:endParaRPr>
          </a:p>
        </p:txBody>
      </p:sp>
      <p:sp>
        <p:nvSpPr>
          <p:cNvPr id="3" name="Text Placeholder 2">
            <a:extLst>
              <a:ext uri="{FF2B5EF4-FFF2-40B4-BE49-F238E27FC236}">
                <a16:creationId xmlns:a16="http://schemas.microsoft.com/office/drawing/2014/main" id="{1F9ECD37-ABD3-8FA1-9771-CD5FE3A54929}"/>
              </a:ext>
            </a:extLst>
          </p:cNvPr>
          <p:cNvSpPr>
            <a:spLocks noGrp="1"/>
          </p:cNvSpPr>
          <p:nvPr>
            <p:ph type="body" sz="quarter" idx="11"/>
          </p:nvPr>
        </p:nvSpPr>
        <p:spPr>
          <a:xfrm>
            <a:off x="222325" y="166648"/>
            <a:ext cx="8625341" cy="500533"/>
          </a:xfrm>
        </p:spPr>
        <p:txBody>
          <a:bodyPr/>
          <a:lstStyle/>
          <a:p>
            <a:r>
              <a:rPr lang="en-CN" dirty="0">
                <a:latin typeface="Rockwell" panose="02060603020205020403" pitchFamily="18" charset="77"/>
              </a:rPr>
              <a:t>Who are</a:t>
            </a:r>
            <a:r>
              <a:rPr lang="zh-CN" altLang="en-US" dirty="0">
                <a:latin typeface="Rockwell" panose="02060603020205020403" pitchFamily="18" charset="77"/>
              </a:rPr>
              <a:t> </a:t>
            </a:r>
            <a:r>
              <a:rPr lang="en-CN" dirty="0">
                <a:latin typeface="Rockwell" panose="02060603020205020403" pitchFamily="18" charset="77"/>
              </a:rPr>
              <a:t>we?</a:t>
            </a:r>
          </a:p>
        </p:txBody>
      </p:sp>
      <p:pic>
        <p:nvPicPr>
          <p:cNvPr id="5" name="Picture 4" descr="A picture containing text&#10;&#10;Description automatically generated">
            <a:extLst>
              <a:ext uri="{FF2B5EF4-FFF2-40B4-BE49-F238E27FC236}">
                <a16:creationId xmlns:a16="http://schemas.microsoft.com/office/drawing/2014/main" id="{1FAA02BD-C6E1-4D5D-CF3B-DB341885EE04}"/>
              </a:ext>
            </a:extLst>
          </p:cNvPr>
          <p:cNvPicPr>
            <a:picLocks noChangeAspect="1"/>
          </p:cNvPicPr>
          <p:nvPr/>
        </p:nvPicPr>
        <p:blipFill>
          <a:blip r:embed="rId3"/>
          <a:stretch>
            <a:fillRect/>
          </a:stretch>
        </p:blipFill>
        <p:spPr>
          <a:xfrm>
            <a:off x="9048676" y="1018942"/>
            <a:ext cx="2921000" cy="1701800"/>
          </a:xfrm>
          <a:prstGeom prst="rect">
            <a:avLst/>
          </a:prstGeom>
        </p:spPr>
      </p:pic>
    </p:spTree>
    <p:extLst>
      <p:ext uri="{BB962C8B-B14F-4D97-AF65-F5344CB8AC3E}">
        <p14:creationId xmlns:p14="http://schemas.microsoft.com/office/powerpoint/2010/main" val="297628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1"/>
          <p:cNvSpPr>
            <a:spLocks noGrp="1"/>
          </p:cNvSpPr>
          <p:nvPr>
            <p:ph sz="quarter" idx="10"/>
          </p:nvPr>
        </p:nvSpPr>
        <p:spPr>
          <a:xfrm>
            <a:off x="639048" y="1068226"/>
            <a:ext cx="10913904" cy="500533"/>
          </a:xfrm>
        </p:spPr>
        <p:txBody>
          <a:bodyPr>
            <a:noAutofit/>
          </a:bodyPr>
          <a:lstStyle/>
          <a:p>
            <a:pPr algn="just">
              <a:lnSpc>
                <a:spcPct val="100000"/>
              </a:lnSpc>
              <a:buFont typeface="Wingdings" panose="05000000000000000000" pitchFamily="2" charset="2"/>
              <a:buChar char="q"/>
            </a:pPr>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 </a:t>
            </a:r>
            <a:r>
              <a:rPr lang="en-US" altLang="zh-CN" sz="2000" b="1" dirty="0">
                <a:solidFill>
                  <a:schemeClr val="accent1">
                    <a:lumMod val="75000"/>
                  </a:schemeClr>
                </a:solidFill>
                <a:latin typeface="Rockwell" panose="02060603020205020403" pitchFamily="18" charset="77"/>
                <a:ea typeface="微软雅黑" panose="020B0503020204020204" pitchFamily="34" charset="-122"/>
                <a:sym typeface="+mn-ea"/>
              </a:rPr>
              <a:t>Build A</a:t>
            </a:r>
            <a:r>
              <a:rPr lang="en-US" altLang="zh-CN" sz="2000" b="1" dirty="0">
                <a:solidFill>
                  <a:schemeClr val="accent1">
                    <a:lumMod val="75000"/>
                  </a:schemeClr>
                </a:solidFill>
                <a:latin typeface="Rockwell" panose="02060603020205020403" pitchFamily="18" charset="77"/>
                <a:ea typeface="微软雅黑" panose="020B0503020204020204" pitchFamily="34" charset="-122"/>
              </a:rPr>
              <a:t>I-powered chip for global weather and climate forecasting</a:t>
            </a:r>
            <a:endParaRPr lang="zh-CN" altLang="en-US" sz="2000" b="1" dirty="0">
              <a:solidFill>
                <a:schemeClr val="accent1">
                  <a:lumMod val="75000"/>
                </a:schemeClr>
              </a:solidFill>
              <a:latin typeface="Rockwell" panose="02060603020205020403" pitchFamily="18" charset="77"/>
              <a:ea typeface="微软雅黑" panose="020B0503020204020204" pitchFamily="34" charset="-122"/>
              <a:sym typeface="+mn-ea"/>
            </a:endParaRPr>
          </a:p>
        </p:txBody>
      </p:sp>
      <p:pic>
        <p:nvPicPr>
          <p:cNvPr id="22" name="Picture 21"/>
          <p:cNvPicPr>
            <a:picLocks noChangeAspect="1"/>
          </p:cNvPicPr>
          <p:nvPr/>
        </p:nvPicPr>
        <p:blipFill rotWithShape="1">
          <a:blip r:embed="rId3"/>
          <a:srcRect l="17825" t="17451" r="15553" b="15049"/>
          <a:stretch>
            <a:fillRect/>
          </a:stretch>
        </p:blipFill>
        <p:spPr>
          <a:xfrm>
            <a:off x="8601185" y="3475353"/>
            <a:ext cx="2066975" cy="1415795"/>
          </a:xfrm>
          <a:prstGeom prst="rect">
            <a:avLst/>
          </a:prstGeom>
        </p:spPr>
      </p:pic>
      <p:pic>
        <p:nvPicPr>
          <p:cNvPr id="1028" name="Picture 4" descr="天气实况&gt;&gt; 天气实况&gt;&gt; 单站雷达&gt;&gt; 安徽&gt;&gt; 合肥"/>
          <p:cNvPicPr>
            <a:picLocks noChangeAspect="1" noChangeArrowheads="1"/>
          </p:cNvPicPr>
          <p:nvPr/>
        </p:nvPicPr>
        <p:blipFill rotWithShape="1">
          <a:blip r:embed="rId4">
            <a:extLst>
              <a:ext uri="{28A0092B-C50C-407E-A947-70E740481C1C}">
                <a14:useLocalDpi xmlns:a14="http://schemas.microsoft.com/office/drawing/2010/main" val="0"/>
              </a:ext>
            </a:extLst>
          </a:blip>
          <a:srcRect r="24856"/>
          <a:stretch>
            <a:fillRect/>
          </a:stretch>
        </p:blipFill>
        <p:spPr bwMode="auto">
          <a:xfrm>
            <a:off x="1253357" y="5081875"/>
            <a:ext cx="2066975" cy="14157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a:stretch>
            <a:fillRect/>
          </a:stretch>
        </p:blipFill>
        <p:spPr>
          <a:xfrm>
            <a:off x="8376332" y="1868830"/>
            <a:ext cx="2066976" cy="1415795"/>
          </a:xfrm>
          <a:prstGeom prst="rect">
            <a:avLst/>
          </a:prstGeom>
        </p:spPr>
      </p:pic>
      <p:pic>
        <p:nvPicPr>
          <p:cNvPr id="1032" name="Picture 8" descr="风力发电机的风车转一圈，到底能产生多少度电？_火力发电"/>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590" y="1568759"/>
            <a:ext cx="2072190" cy="14193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太阳能发电一天发电量多少度-华纽电能"/>
          <p:cNvPicPr>
            <a:picLocks noChangeAspect="1" noChangeArrowheads="1"/>
          </p:cNvPicPr>
          <p:nvPr/>
        </p:nvPicPr>
        <p:blipFill rotWithShape="1">
          <a:blip r:embed="rId7">
            <a:extLst>
              <a:ext uri="{28A0092B-C50C-407E-A947-70E740481C1C}">
                <a14:useLocalDpi xmlns:a14="http://schemas.microsoft.com/office/drawing/2010/main" val="0"/>
              </a:ext>
            </a:extLst>
          </a:blip>
          <a:srcRect l="17389"/>
          <a:stretch>
            <a:fillRect/>
          </a:stretch>
        </p:blipFill>
        <p:spPr bwMode="auto">
          <a:xfrm>
            <a:off x="6080295" y="1568759"/>
            <a:ext cx="2062374" cy="141579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冬季气候预测来了！预计前冬偏暖后冬偏冷，降水总体偏少！"/>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3599" y="1865260"/>
            <a:ext cx="2056733" cy="141936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投资中国农业的机会– McKinsey Greater Chin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0937" y="5081876"/>
            <a:ext cx="2062371" cy="14157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未来七天逐小时天气预报今天未来七天天气预报"/>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3386" y="3457596"/>
            <a:ext cx="2072187" cy="1419366"/>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p:cNvSpPr/>
          <p:nvPr/>
        </p:nvSpPr>
        <p:spPr>
          <a:xfrm>
            <a:off x="4296242" y="4041340"/>
            <a:ext cx="3104269" cy="2314420"/>
          </a:xfrm>
          <a:prstGeom prst="ellipse">
            <a:avLst/>
          </a:prstGeom>
          <a:solidFill>
            <a:schemeClr val="accent5">
              <a:lumMod val="40000"/>
              <a:lumOff val="60000"/>
            </a:schemeClr>
          </a:solidFill>
          <a:ln>
            <a:gradFill flip="none" rotWithShape="1">
              <a:gsLst>
                <a:gs pos="5000">
                  <a:schemeClr val="accent3">
                    <a:lumMod val="5000"/>
                    <a:lumOff val="95000"/>
                  </a:schemeClr>
                </a:gs>
                <a:gs pos="3000">
                  <a:schemeClr val="accent3">
                    <a:lumMod val="45000"/>
                    <a:lumOff val="55000"/>
                  </a:schemeClr>
                </a:gs>
                <a:gs pos="44000">
                  <a:schemeClr val="accent3">
                    <a:lumMod val="45000"/>
                    <a:lumOff val="55000"/>
                  </a:schemeClr>
                </a:gs>
                <a:gs pos="100000">
                  <a:schemeClr val="accent3">
                    <a:lumMod val="30000"/>
                    <a:lumOff val="70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
          <p:cNvSpPr txBox="1"/>
          <p:nvPr/>
        </p:nvSpPr>
        <p:spPr>
          <a:xfrm>
            <a:off x="4554406" y="4725974"/>
            <a:ext cx="2876610" cy="918832"/>
          </a:xfrm>
          <a:prstGeom prst="rect">
            <a:avLst/>
          </a:prstGeom>
        </p:spPr>
        <p:txBody>
          <a:bodyPr numCol="1"/>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b="0" i="0" dirty="0">
                <a:solidFill>
                  <a:srgbClr val="374151"/>
                </a:solidFill>
                <a:effectLst/>
                <a:latin typeface="Söhne"/>
              </a:rPr>
              <a:t>Global weather and climate forecasting</a:t>
            </a:r>
            <a:endParaRPr lang="en-AU" sz="2400" dirty="0">
              <a:solidFill>
                <a:srgbClr val="C00000"/>
              </a:solidFill>
              <a:latin typeface="微软雅黑" panose="020B0503020204020204" pitchFamily="34" charset="-122"/>
              <a:ea typeface="微软雅黑" panose="020B0503020204020204" pitchFamily="34" charset="-122"/>
            </a:endParaRPr>
          </a:p>
        </p:txBody>
      </p:sp>
      <p:sp>
        <p:nvSpPr>
          <p:cNvPr id="27" name="Right Arrow 26"/>
          <p:cNvSpPr/>
          <p:nvPr/>
        </p:nvSpPr>
        <p:spPr>
          <a:xfrm rot="9759263">
            <a:off x="3558283" y="5422199"/>
            <a:ext cx="746654" cy="64457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11550051">
            <a:off x="3515131" y="4554673"/>
            <a:ext cx="746654" cy="64457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rot="12891151">
            <a:off x="3970200" y="3834551"/>
            <a:ext cx="746654" cy="64457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rot="15024194">
            <a:off x="4765227" y="3385193"/>
            <a:ext cx="746654" cy="64457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rot="17404758">
            <a:off x="6109107" y="3383708"/>
            <a:ext cx="746654" cy="64457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rot="18840245">
            <a:off x="6949487" y="3756504"/>
            <a:ext cx="746654" cy="64457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rot="20193116">
            <a:off x="7398464" y="4432034"/>
            <a:ext cx="746654" cy="64457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p:cNvSpPr/>
          <p:nvPr/>
        </p:nvSpPr>
        <p:spPr>
          <a:xfrm rot="887561">
            <a:off x="7443972" y="5238586"/>
            <a:ext cx="746654" cy="64457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2399859" y="5573941"/>
            <a:ext cx="1178637" cy="600380"/>
          </a:xfrm>
          <a:prstGeom prst="roundRect">
            <a:avLst/>
          </a:prstGeom>
          <a:solidFill>
            <a:schemeClr val="bg1">
              <a:lumMod val="95000"/>
              <a:alpha val="780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i="0" dirty="0">
                <a:solidFill>
                  <a:srgbClr val="374151"/>
                </a:solidFill>
                <a:effectLst/>
                <a:latin typeface="Söhne"/>
              </a:rPr>
              <a:t>Short-term forecast</a:t>
            </a:r>
            <a:endParaRPr lang="en-US" sz="1600" b="1" dirty="0">
              <a:solidFill>
                <a:schemeClr val="tx1"/>
              </a:solidFill>
              <a:latin typeface="微软雅黑" panose="020B0503020204020204" pitchFamily="34" charset="-122"/>
              <a:ea typeface="微软雅黑" panose="020B0503020204020204" pitchFamily="34" charset="-122"/>
            </a:endParaRPr>
          </a:p>
        </p:txBody>
      </p:sp>
      <p:sp>
        <p:nvSpPr>
          <p:cNvPr id="39" name="Rounded Rectangle 38"/>
          <p:cNvSpPr/>
          <p:nvPr/>
        </p:nvSpPr>
        <p:spPr>
          <a:xfrm>
            <a:off x="2400414" y="4271030"/>
            <a:ext cx="1178637" cy="600380"/>
          </a:xfrm>
          <a:prstGeom prst="roundRect">
            <a:avLst/>
          </a:prstGeom>
          <a:solidFill>
            <a:schemeClr val="bg1">
              <a:lumMod val="95000"/>
              <a:alpha val="780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i="0" dirty="0">
                <a:solidFill>
                  <a:srgbClr val="374151"/>
                </a:solidFill>
                <a:effectLst/>
                <a:latin typeface="Söhne"/>
              </a:rPr>
              <a:t>Regional forecast</a:t>
            </a:r>
            <a:endParaRPr lang="en-US" sz="1600" b="1" dirty="0">
              <a:solidFill>
                <a:schemeClr val="tx1"/>
              </a:solidFill>
              <a:latin typeface="微软雅黑" panose="020B0503020204020204" pitchFamily="34" charset="-122"/>
              <a:ea typeface="微软雅黑" panose="020B0503020204020204" pitchFamily="34" charset="-122"/>
            </a:endParaRPr>
          </a:p>
        </p:txBody>
      </p:sp>
      <p:sp>
        <p:nvSpPr>
          <p:cNvPr id="40" name="Rounded Rectangle 39"/>
          <p:cNvSpPr/>
          <p:nvPr/>
        </p:nvSpPr>
        <p:spPr>
          <a:xfrm>
            <a:off x="2906785" y="2925384"/>
            <a:ext cx="1178637" cy="600380"/>
          </a:xfrm>
          <a:prstGeom prst="roundRect">
            <a:avLst/>
          </a:prstGeom>
          <a:solidFill>
            <a:schemeClr val="bg1">
              <a:lumMod val="95000"/>
              <a:alpha val="780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74151"/>
                </a:solidFill>
                <a:latin typeface="Söhne"/>
              </a:rPr>
              <a:t>Seasonal forecast</a:t>
            </a:r>
          </a:p>
        </p:txBody>
      </p:sp>
      <p:sp>
        <p:nvSpPr>
          <p:cNvPr id="41" name="Rounded Rectangle 40"/>
          <p:cNvSpPr/>
          <p:nvPr/>
        </p:nvSpPr>
        <p:spPr>
          <a:xfrm>
            <a:off x="4461584" y="2750069"/>
            <a:ext cx="1385048" cy="600380"/>
          </a:xfrm>
          <a:prstGeom prst="roundRect">
            <a:avLst/>
          </a:prstGeom>
          <a:solidFill>
            <a:schemeClr val="bg1">
              <a:lumMod val="95000"/>
              <a:alpha val="780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374151"/>
                </a:solidFill>
                <a:latin typeface="Söhne"/>
              </a:rPr>
              <a:t>Wind energy forecast</a:t>
            </a:r>
            <a:endParaRPr lang="en-US" sz="1600" b="1" dirty="0">
              <a:solidFill>
                <a:srgbClr val="374151"/>
              </a:solidFill>
              <a:latin typeface="Söhne"/>
            </a:endParaRPr>
          </a:p>
        </p:txBody>
      </p:sp>
      <p:sp>
        <p:nvSpPr>
          <p:cNvPr id="42" name="Rounded Rectangle 41"/>
          <p:cNvSpPr/>
          <p:nvPr/>
        </p:nvSpPr>
        <p:spPr>
          <a:xfrm>
            <a:off x="6191687" y="2742456"/>
            <a:ext cx="1387468" cy="600380"/>
          </a:xfrm>
          <a:prstGeom prst="roundRect">
            <a:avLst/>
          </a:prstGeom>
          <a:solidFill>
            <a:schemeClr val="bg1">
              <a:lumMod val="95000"/>
              <a:alpha val="780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374151"/>
                </a:solidFill>
                <a:latin typeface="Söhne"/>
              </a:rPr>
              <a:t>Solar energy forecast</a:t>
            </a:r>
            <a:endParaRPr lang="en-US" sz="1600" b="1" dirty="0">
              <a:solidFill>
                <a:srgbClr val="374151"/>
              </a:solidFill>
              <a:latin typeface="Söhne"/>
            </a:endParaRPr>
          </a:p>
        </p:txBody>
      </p:sp>
      <p:sp>
        <p:nvSpPr>
          <p:cNvPr id="43" name="Rounded Rectangle 42"/>
          <p:cNvSpPr/>
          <p:nvPr/>
        </p:nvSpPr>
        <p:spPr>
          <a:xfrm>
            <a:off x="7760600" y="3024414"/>
            <a:ext cx="1190862" cy="600380"/>
          </a:xfrm>
          <a:prstGeom prst="roundRect">
            <a:avLst/>
          </a:prstGeom>
          <a:solidFill>
            <a:schemeClr val="bg1">
              <a:lumMod val="95000"/>
              <a:alpha val="780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374151"/>
                </a:solidFill>
                <a:latin typeface="Söhne"/>
              </a:rPr>
              <a:t>Ocean forecast</a:t>
            </a:r>
            <a:endParaRPr lang="en-US" sz="1600" b="1" dirty="0">
              <a:solidFill>
                <a:srgbClr val="374151"/>
              </a:solidFill>
              <a:latin typeface="Söhne"/>
            </a:endParaRPr>
          </a:p>
        </p:txBody>
      </p:sp>
      <p:sp>
        <p:nvSpPr>
          <p:cNvPr id="44" name="Rounded Rectangle 43"/>
          <p:cNvSpPr/>
          <p:nvPr/>
        </p:nvSpPr>
        <p:spPr>
          <a:xfrm>
            <a:off x="8069333" y="4124222"/>
            <a:ext cx="1190862" cy="600380"/>
          </a:xfrm>
          <a:prstGeom prst="roundRect">
            <a:avLst/>
          </a:prstGeom>
          <a:solidFill>
            <a:schemeClr val="bg1">
              <a:lumMod val="95000"/>
              <a:alpha val="780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374151"/>
                </a:solidFill>
                <a:latin typeface="Söhne"/>
              </a:rPr>
              <a:t>Typhoon forecast</a:t>
            </a:r>
            <a:endParaRPr lang="en-US" sz="1600" b="1" dirty="0">
              <a:solidFill>
                <a:srgbClr val="374151"/>
              </a:solidFill>
              <a:latin typeface="Söhne"/>
            </a:endParaRPr>
          </a:p>
        </p:txBody>
      </p:sp>
      <p:sp>
        <p:nvSpPr>
          <p:cNvPr id="45" name="Rounded Rectangle 44"/>
          <p:cNvSpPr/>
          <p:nvPr/>
        </p:nvSpPr>
        <p:spPr>
          <a:xfrm>
            <a:off x="8126056" y="5410869"/>
            <a:ext cx="1190862" cy="600380"/>
          </a:xfrm>
          <a:prstGeom prst="roundRect">
            <a:avLst/>
          </a:prstGeom>
          <a:solidFill>
            <a:schemeClr val="bg1">
              <a:lumMod val="95000"/>
              <a:alpha val="780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374151"/>
                </a:solidFill>
                <a:latin typeface="Söhne"/>
              </a:rPr>
              <a:t>Industry forecast</a:t>
            </a:r>
            <a:endParaRPr lang="en-US" sz="1600" b="1" dirty="0">
              <a:solidFill>
                <a:srgbClr val="374151"/>
              </a:solidFill>
              <a:latin typeface="Söhne"/>
            </a:endParaRPr>
          </a:p>
        </p:txBody>
      </p:sp>
      <p:sp>
        <p:nvSpPr>
          <p:cNvPr id="6" name="Text Placeholder 2">
            <a:extLst>
              <a:ext uri="{FF2B5EF4-FFF2-40B4-BE49-F238E27FC236}">
                <a16:creationId xmlns:a16="http://schemas.microsoft.com/office/drawing/2014/main" id="{ABDB9BE3-DFA5-F8B9-5C94-EF7B72E104C4}"/>
              </a:ext>
            </a:extLst>
          </p:cNvPr>
          <p:cNvSpPr>
            <a:spLocks noGrp="1"/>
          </p:cNvSpPr>
          <p:nvPr>
            <p:ph type="body" sz="quarter" idx="11"/>
          </p:nvPr>
        </p:nvSpPr>
        <p:spPr>
          <a:xfrm>
            <a:off x="222325" y="166648"/>
            <a:ext cx="8625341" cy="500533"/>
          </a:xfrm>
        </p:spPr>
        <p:txBody>
          <a:bodyPr/>
          <a:lstStyle/>
          <a:p>
            <a:r>
              <a:rPr lang="en-CN" dirty="0">
                <a:latin typeface="Rockwell" panose="02060603020205020403" pitchFamily="18" charset="77"/>
              </a:rPr>
              <a:t>What are we doing?</a:t>
            </a:r>
          </a:p>
        </p:txBody>
      </p:sp>
    </p:spTree>
    <p:extLst>
      <p:ext uri="{BB962C8B-B14F-4D97-AF65-F5344CB8AC3E}">
        <p14:creationId xmlns:p14="http://schemas.microsoft.com/office/powerpoint/2010/main" val="1679405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F87FC8-3D33-A383-6931-9954AFA8BDC3}"/>
              </a:ext>
            </a:extLst>
          </p:cNvPr>
          <p:cNvSpPr>
            <a:spLocks noGrp="1"/>
          </p:cNvSpPr>
          <p:nvPr>
            <p:ph sz="quarter" idx="10"/>
          </p:nvPr>
        </p:nvSpPr>
        <p:spPr/>
        <p:txBody>
          <a:bodyPr/>
          <a:lstStyle/>
          <a:p>
            <a:endParaRPr lang="en-CN"/>
          </a:p>
        </p:txBody>
      </p:sp>
      <p:sp>
        <p:nvSpPr>
          <p:cNvPr id="3" name="Text Placeholder 2">
            <a:extLst>
              <a:ext uri="{FF2B5EF4-FFF2-40B4-BE49-F238E27FC236}">
                <a16:creationId xmlns:a16="http://schemas.microsoft.com/office/drawing/2014/main" id="{440E0109-B247-A939-CE12-70F5EE6C983B}"/>
              </a:ext>
            </a:extLst>
          </p:cNvPr>
          <p:cNvSpPr>
            <a:spLocks noGrp="1"/>
          </p:cNvSpPr>
          <p:nvPr>
            <p:ph type="body" sz="quarter" idx="11"/>
          </p:nvPr>
        </p:nvSpPr>
        <p:spPr/>
        <p:txBody>
          <a:bodyPr>
            <a:normAutofit lnSpcReduction="10000"/>
          </a:bodyPr>
          <a:lstStyle/>
          <a:p>
            <a:endParaRPr lang="en-CN"/>
          </a:p>
        </p:txBody>
      </p:sp>
      <p:pic>
        <p:nvPicPr>
          <p:cNvPr id="4" name="Picture 3">
            <a:extLst>
              <a:ext uri="{FF2B5EF4-FFF2-40B4-BE49-F238E27FC236}">
                <a16:creationId xmlns:a16="http://schemas.microsoft.com/office/drawing/2014/main" id="{C4B91F20-E9EB-6E0D-CEC0-E3696452230B}"/>
              </a:ext>
            </a:extLst>
          </p:cNvPr>
          <p:cNvPicPr>
            <a:picLocks noChangeAspect="1"/>
          </p:cNvPicPr>
          <p:nvPr/>
        </p:nvPicPr>
        <p:blipFill rotWithShape="1">
          <a:blip r:embed="rId3"/>
          <a:srcRect l="705"/>
          <a:stretch/>
        </p:blipFill>
        <p:spPr>
          <a:xfrm>
            <a:off x="0" y="-11577"/>
            <a:ext cx="12282615" cy="6879284"/>
          </a:xfrm>
          <a:prstGeom prst="rect">
            <a:avLst/>
          </a:prstGeom>
        </p:spPr>
      </p:pic>
      <p:sp>
        <p:nvSpPr>
          <p:cNvPr id="5" name="TextBox 4">
            <a:extLst>
              <a:ext uri="{FF2B5EF4-FFF2-40B4-BE49-F238E27FC236}">
                <a16:creationId xmlns:a16="http://schemas.microsoft.com/office/drawing/2014/main" id="{6CFAF50B-F2A8-9F02-1F60-DB36475B7489}"/>
              </a:ext>
            </a:extLst>
          </p:cNvPr>
          <p:cNvSpPr txBox="1"/>
          <p:nvPr/>
        </p:nvSpPr>
        <p:spPr>
          <a:xfrm>
            <a:off x="0" y="-11577"/>
            <a:ext cx="1606530" cy="369332"/>
          </a:xfrm>
          <a:prstGeom prst="rect">
            <a:avLst/>
          </a:prstGeom>
          <a:noFill/>
        </p:spPr>
        <p:txBody>
          <a:bodyPr wrap="none" rtlCol="0">
            <a:spAutoFit/>
          </a:bodyPr>
          <a:lstStyle/>
          <a:p>
            <a:r>
              <a:rPr lang="en-CN" b="1" dirty="0">
                <a:solidFill>
                  <a:srgbClr val="C00000"/>
                </a:solidFill>
              </a:rPr>
              <a:t>From ECMWF</a:t>
            </a:r>
          </a:p>
        </p:txBody>
      </p:sp>
    </p:spTree>
    <p:extLst>
      <p:ext uri="{BB962C8B-B14F-4D97-AF65-F5344CB8AC3E}">
        <p14:creationId xmlns:p14="http://schemas.microsoft.com/office/powerpoint/2010/main" val="1733393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private/var/folders/r8/q_ypq0t5233grd8wk6rmj2rw0000gn/T/com.kingsoft.wpsoffice.mac/picturecompress_20230103122424/output_3.pngoutput_3"/>
          <p:cNvPicPr>
            <a:picLocks noChangeAspect="1"/>
          </p:cNvPicPr>
          <p:nvPr/>
        </p:nvPicPr>
        <p:blipFill>
          <a:blip r:embed="rId2"/>
          <a:stretch>
            <a:fillRect/>
          </a:stretch>
        </p:blipFill>
        <p:spPr>
          <a:xfrm>
            <a:off x="0" y="0"/>
            <a:ext cx="12192000" cy="6858000"/>
          </a:xfrm>
          <a:prstGeom prst="rect">
            <a:avLst/>
          </a:prstGeom>
        </p:spPr>
      </p:pic>
      <p:sp>
        <p:nvSpPr>
          <p:cNvPr id="5" name="Text Placeholder 1"/>
          <p:cNvSpPr txBox="1"/>
          <p:nvPr/>
        </p:nvSpPr>
        <p:spPr bwMode="gray">
          <a:xfrm>
            <a:off x="1401445" y="3216910"/>
            <a:ext cx="7626985" cy="424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noAutofit/>
          </a:bodyPr>
          <a:lstStyle>
            <a:lvl1pPr marL="0" indent="0" algn="l" rtl="0" eaLnBrk="1" fontAlgn="base" hangingPunct="1">
              <a:spcBef>
                <a:spcPts val="0"/>
              </a:spcBef>
              <a:spcAft>
                <a:spcPct val="0"/>
              </a:spcAft>
              <a:buNone/>
              <a:defRPr sz="2800">
                <a:solidFill>
                  <a:schemeClr val="tx2"/>
                </a:solidFill>
                <a:latin typeface="+mn-lt"/>
                <a:ea typeface="+mn-ea"/>
                <a:cs typeface="+mn-cs"/>
                <a:sym typeface="Arial" panose="020B0604020202020204"/>
              </a:defRPr>
            </a:lvl1pPr>
            <a:lvl2pPr marL="0" indent="0" algn="l" rtl="0" eaLnBrk="1" fontAlgn="base" hangingPunct="1">
              <a:spcBef>
                <a:spcPts val="0"/>
              </a:spcBef>
              <a:spcAft>
                <a:spcPct val="0"/>
              </a:spcAft>
              <a:buFont typeface="Arial" panose="020B0604020202020204" pitchFamily="34" charset="0"/>
              <a:buNone/>
              <a:defRPr sz="2800">
                <a:solidFill>
                  <a:schemeClr val="accent1"/>
                </a:solidFill>
                <a:latin typeface="+mn-lt"/>
                <a:cs typeface="+mn-cs"/>
                <a:sym typeface="Arial" panose="020B0604020202020204"/>
              </a:defRPr>
            </a:lvl2pPr>
            <a:lvl3pPr marL="516255" indent="-171450"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sym typeface="Arial" panose="020B0604020202020204"/>
              </a:defRPr>
            </a:lvl3pPr>
            <a:lvl4pPr marL="684530" indent="-167005"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sym typeface="Arial" panose="020B0604020202020204"/>
              </a:defRPr>
            </a:lvl4pPr>
            <a:lvl5pPr marL="859155" indent="-173355"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sym typeface="Arial" panose="020B0604020202020204"/>
              </a:defRPr>
            </a:lvl5pPr>
            <a:lvl6pPr marL="1316355" indent="-173355"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defRPr>
            </a:lvl6pPr>
            <a:lvl7pPr marL="1773555" indent="-173355"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defRPr>
            </a:lvl7pPr>
            <a:lvl8pPr marL="2230755" indent="-173355"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defRPr>
            </a:lvl8pPr>
            <a:lvl9pPr marL="2687955" indent="-173355" algn="l" rtl="0" eaLnBrk="1" fontAlgn="base" hangingPunct="1">
              <a:spcBef>
                <a:spcPct val="20000"/>
              </a:spcBef>
              <a:spcAft>
                <a:spcPct val="0"/>
              </a:spcAft>
              <a:buFont typeface="Arial" panose="020B0604020202020204" pitchFamily="34" charset="0"/>
              <a:buChar char="-"/>
              <a:defRPr sz="1600">
                <a:solidFill>
                  <a:schemeClr val="tx1"/>
                </a:solidFill>
                <a:latin typeface="+mn-lt"/>
                <a:cs typeface="+mn-cs"/>
              </a:defRPr>
            </a:lvl9pPr>
          </a:lstStyle>
          <a:p>
            <a:pPr>
              <a:lnSpc>
                <a:spcPct val="100000"/>
              </a:lnSpc>
              <a:spcBef>
                <a:spcPct val="60000"/>
              </a:spcBef>
              <a:defRPr/>
            </a:pPr>
            <a:r>
              <a:rPr lang="zh-CN" altLang="en-US" sz="3200" b="1" kern="0" dirty="0">
                <a:solidFill>
                  <a:srgbClr val="025F84"/>
                </a:solidFill>
                <a:latin typeface="PingFang SC" panose="020B0400000000000000" pitchFamily="34" charset="-122"/>
                <a:ea typeface="PingFang SC" panose="020B0400000000000000" pitchFamily="34" charset="-122"/>
              </a:rPr>
              <a:t>｜</a:t>
            </a:r>
            <a:r>
              <a:rPr lang="en-US" altLang="zh-CN" sz="3200" b="1" kern="0" dirty="0">
                <a:solidFill>
                  <a:srgbClr val="025F84"/>
                </a:solidFill>
                <a:latin typeface="PingFang SC" panose="020B0400000000000000" pitchFamily="34" charset="-122"/>
                <a:ea typeface="PingFang SC" panose="020B0400000000000000" pitchFamily="34" charset="-122"/>
              </a:rPr>
              <a:t> The </a:t>
            </a:r>
            <a:r>
              <a:rPr lang="en-US" sz="3200" b="1" kern="0" dirty="0">
                <a:solidFill>
                  <a:srgbClr val="025F84"/>
                </a:solidFill>
                <a:latin typeface="PingFang SC" panose="020B0400000000000000" pitchFamily="34" charset="-122"/>
                <a:ea typeface="PingFang SC" panose="020B0400000000000000" pitchFamily="34" charset="-122"/>
              </a:rPr>
              <a:t>Second Part – Model Designs </a:t>
            </a:r>
            <a:endParaRPr lang="zh-CN" altLang="en-US" sz="3200" b="1" kern="0" dirty="0">
              <a:solidFill>
                <a:srgbClr val="025F84"/>
              </a:solidFill>
              <a:latin typeface="PingFang SC" panose="020B0400000000000000" pitchFamily="34" charset="-122"/>
              <a:ea typeface="PingFang SC" panose="020B0400000000000000"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42">
            <a:extLst>
              <a:ext uri="{FF2B5EF4-FFF2-40B4-BE49-F238E27FC236}">
                <a16:creationId xmlns:a16="http://schemas.microsoft.com/office/drawing/2014/main" id="{2400EE32-E329-7D4D-5CB9-992FDFF69CF1}"/>
              </a:ext>
            </a:extLst>
          </p:cNvPr>
          <p:cNvSpPr/>
          <p:nvPr/>
        </p:nvSpPr>
        <p:spPr>
          <a:xfrm>
            <a:off x="510804" y="4802179"/>
            <a:ext cx="4438669" cy="173420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1" name="Google Shape;34;p8">
            <a:extLst>
              <a:ext uri="{FF2B5EF4-FFF2-40B4-BE49-F238E27FC236}">
                <a16:creationId xmlns:a16="http://schemas.microsoft.com/office/drawing/2014/main" id="{E8071156-3823-02EF-3492-EA1911C8AD26}"/>
              </a:ext>
            </a:extLst>
          </p:cNvPr>
          <p:cNvSpPr/>
          <p:nvPr/>
        </p:nvSpPr>
        <p:spPr>
          <a:xfrm>
            <a:off x="44471" y="844958"/>
            <a:ext cx="10803229" cy="2865541"/>
          </a:xfrm>
          <a:prstGeom prst="rect">
            <a:avLst/>
          </a:prstGeom>
          <a:noFill/>
          <a:ln>
            <a:noFill/>
          </a:ln>
        </p:spPr>
        <p:txBody>
          <a:bodyPr spcFirstLastPara="1" wrap="square" lIns="121868" tIns="60917" rIns="121868" bIns="60917" anchor="t" anchorCtr="0">
            <a:noAutofit/>
          </a:bodyPr>
          <a:lstStyle/>
          <a:p>
            <a:pPr marL="342900" marR="0" lvl="0" indent="-342900" algn="l" defTabSz="914400" rtl="0" eaLnBrk="1" fontAlgn="auto" latinLnBrk="0" hangingPunct="1">
              <a:lnSpc>
                <a:spcPct val="120000"/>
              </a:lnSpc>
              <a:spcBef>
                <a:spcPts val="600"/>
              </a:spcBef>
              <a:spcAft>
                <a:spcPts val="0"/>
              </a:spcAft>
              <a:buClrTx/>
              <a:buSzTx/>
              <a:buFont typeface="Wingdings" panose="05000000000000000000" pitchFamily="2" charset="2"/>
              <a:buChar char="p"/>
              <a:tabLst/>
              <a:defRPr/>
            </a:pPr>
            <a:r>
              <a:rPr kumimoji="0" lang="en-US" altLang="zh-CN" sz="18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Problem</a:t>
            </a:r>
            <a:r>
              <a:rPr kumimoji="0" lang="zh-CN" altLang="en-US" sz="18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en-US" altLang="zh-CN" sz="18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Predicting future global atmospheric conditions up to fourteen days ahead</a:t>
            </a:r>
          </a:p>
          <a:p>
            <a:pPr marL="800100" lvl="1" indent="-342900">
              <a:lnSpc>
                <a:spcPct val="120000"/>
              </a:lnSpc>
              <a:spcBef>
                <a:spcPts val="600"/>
              </a:spcBef>
              <a:buFont typeface="Wingdings" panose="05000000000000000000" pitchFamily="2" charset="2"/>
              <a:buChar char="p"/>
              <a:defRPr/>
            </a:pPr>
            <a:r>
              <a:rPr lang="en-US" altLang="zh-CN" dirty="0">
                <a:solidFill>
                  <a:srgbClr val="002060"/>
                </a:solidFill>
                <a:latin typeface="微软雅黑" panose="020B0503020204020204" pitchFamily="34" charset="-122"/>
                <a:ea typeface="微软雅黑" panose="020B0503020204020204" pitchFamily="34" charset="-122"/>
              </a:rPr>
              <a:t>Resolution</a:t>
            </a:r>
            <a:r>
              <a:rPr lang="zh-CN" altLang="en-US" dirty="0">
                <a:solidFill>
                  <a:srgbClr val="002060"/>
                </a:solidFill>
                <a:latin typeface="微软雅黑" panose="020B0503020204020204" pitchFamily="34" charset="-122"/>
                <a:ea typeface="微软雅黑" panose="020B0503020204020204" pitchFamily="34" charset="-122"/>
              </a:rPr>
              <a:t>：</a:t>
            </a:r>
            <a:r>
              <a:rPr lang="en-US" altLang="zh-CN" b="1" dirty="0">
                <a:solidFill>
                  <a:srgbClr val="FF0000"/>
                </a:solidFill>
                <a:latin typeface="微软雅黑" panose="020B0503020204020204" pitchFamily="34" charset="-122"/>
                <a:ea typeface="微软雅黑" panose="020B0503020204020204" pitchFamily="34" charset="-122"/>
              </a:rPr>
              <a:t>0.25</a:t>
            </a:r>
            <a:endParaRPr lang="en-US" altLang="zh-CN" dirty="0">
              <a:solidFill>
                <a:srgbClr val="002060"/>
              </a:solidFill>
              <a:latin typeface="微软雅黑" panose="020B0503020204020204" pitchFamily="34" charset="-122"/>
              <a:ea typeface="微软雅黑" panose="020B0503020204020204" pitchFamily="34" charset="-122"/>
            </a:endParaRPr>
          </a:p>
          <a:p>
            <a:pPr marL="800100" lvl="1" indent="-342900">
              <a:lnSpc>
                <a:spcPct val="120000"/>
              </a:lnSpc>
              <a:spcBef>
                <a:spcPts val="600"/>
              </a:spcBef>
              <a:buFont typeface="Wingdings" panose="05000000000000000000" pitchFamily="2" charset="2"/>
              <a:buChar char="p"/>
              <a:defRPr/>
            </a:pPr>
            <a:r>
              <a:rPr lang="en-US" altLang="zh-CN" dirty="0">
                <a:solidFill>
                  <a:srgbClr val="002060"/>
                </a:solidFill>
                <a:latin typeface="微软雅黑" panose="020B0503020204020204" pitchFamily="34" charset="-122"/>
                <a:ea typeface="微软雅黑" panose="020B0503020204020204" pitchFamily="34" charset="-122"/>
              </a:rPr>
              <a:t>Region</a:t>
            </a:r>
            <a:r>
              <a:rPr kumimoji="0" lang="zh-CN" altLang="en-US"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en-US" altLang="zh-CN"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Global</a:t>
            </a:r>
          </a:p>
          <a:p>
            <a:pPr marL="800100" lvl="1" indent="-342900">
              <a:lnSpc>
                <a:spcPct val="120000"/>
              </a:lnSpc>
              <a:spcBef>
                <a:spcPts val="600"/>
              </a:spcBef>
              <a:buFont typeface="Wingdings" panose="05000000000000000000" pitchFamily="2" charset="2"/>
              <a:buChar char="p"/>
              <a:defRPr/>
            </a:pPr>
            <a:r>
              <a:rPr lang="en-US" altLang="zh-CN" dirty="0">
                <a:solidFill>
                  <a:srgbClr val="002060"/>
                </a:solidFill>
                <a:latin typeface="微软雅黑" panose="020B0503020204020204" pitchFamily="34" charset="-122"/>
                <a:ea typeface="微软雅黑" panose="020B0503020204020204" pitchFamily="34" charset="-122"/>
              </a:rPr>
              <a:t>Height level</a:t>
            </a:r>
            <a:r>
              <a:rPr lang="zh-CN" altLang="en-US" dirty="0">
                <a:solidFill>
                  <a:srgbClr val="002060"/>
                </a:solidFill>
                <a:latin typeface="微软雅黑" panose="020B0503020204020204" pitchFamily="34" charset="-122"/>
                <a:ea typeface="微软雅黑" panose="020B0503020204020204" pitchFamily="34" charset="-122"/>
              </a:rPr>
              <a:t>：</a:t>
            </a:r>
            <a:r>
              <a:rPr lang="en-US" altLang="zh-CN" b="1" dirty="0">
                <a:solidFill>
                  <a:srgbClr val="FF0000"/>
                </a:solidFill>
                <a:latin typeface="微软雅黑" panose="020B0503020204020204" pitchFamily="34" charset="-122"/>
                <a:ea typeface="微软雅黑" panose="020B0503020204020204" pitchFamily="34" charset="-122"/>
              </a:rPr>
              <a:t>37 </a:t>
            </a:r>
            <a:r>
              <a:rPr lang="en-US" altLang="zh-CN" b="1" dirty="0">
                <a:solidFill>
                  <a:srgbClr val="002060"/>
                </a:solidFill>
                <a:latin typeface="微软雅黑" panose="020B0503020204020204" pitchFamily="34" charset="-122"/>
                <a:ea typeface="微软雅黑" panose="020B0503020204020204" pitchFamily="34" charset="-122"/>
              </a:rPr>
              <a:t>levels</a:t>
            </a:r>
            <a:endParaRPr lang="en-US" altLang="zh-CN" dirty="0">
              <a:solidFill>
                <a:srgbClr val="002060"/>
              </a:solidFill>
              <a:latin typeface="微软雅黑" panose="020B0503020204020204" pitchFamily="34" charset="-122"/>
              <a:ea typeface="微软雅黑" panose="020B0503020204020204" pitchFamily="34" charset="-122"/>
            </a:endParaRPr>
          </a:p>
          <a:p>
            <a:pPr marL="800100" lvl="1" indent="-342900">
              <a:lnSpc>
                <a:spcPct val="120000"/>
              </a:lnSpc>
              <a:spcBef>
                <a:spcPts val="600"/>
              </a:spcBef>
              <a:buFont typeface="Wingdings" panose="05000000000000000000" pitchFamily="2" charset="2"/>
              <a:buChar char="p"/>
              <a:defRPr/>
            </a:pPr>
            <a:r>
              <a:rPr kumimoji="0" lang="en-US" altLang="zh-CN"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Atmosphere variables</a:t>
            </a:r>
            <a:r>
              <a:rPr kumimoji="0" lang="zh-CN" altLang="en-US"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en-US" altLang="zh-CN"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geopotential</a:t>
            </a:r>
            <a:r>
              <a:rPr kumimoji="0" lang="zh-CN" altLang="en-US"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en-US" altLang="zh-CN"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temperature</a:t>
            </a:r>
            <a:r>
              <a:rPr kumimoji="0" lang="zh-CN" altLang="en-US"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en-US" altLang="zh-CN"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humidity</a:t>
            </a:r>
            <a:r>
              <a:rPr kumimoji="0" lang="zh-CN" altLang="en-US"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en-US" altLang="zh-CN"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u component of wind</a:t>
            </a:r>
            <a:r>
              <a:rPr kumimoji="0" lang="zh-CN" altLang="en-US"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en-US" altLang="zh-CN"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v component of wind</a:t>
            </a:r>
          </a:p>
          <a:p>
            <a:pPr marL="342900" indent="-342900">
              <a:lnSpc>
                <a:spcPct val="120000"/>
              </a:lnSpc>
              <a:spcBef>
                <a:spcPts val="600"/>
              </a:spcBef>
              <a:buFont typeface="Wingdings" panose="05000000000000000000" pitchFamily="2" charset="2"/>
              <a:buChar char="p"/>
              <a:defRPr/>
            </a:pPr>
            <a:r>
              <a:rPr lang="en-US" altLang="zh-CN" b="1" dirty="0">
                <a:solidFill>
                  <a:srgbClr val="002060"/>
                </a:solidFill>
                <a:latin typeface="微软雅黑" panose="020B0503020204020204" pitchFamily="34" charset="-122"/>
                <a:ea typeface="微软雅黑" panose="020B0503020204020204" pitchFamily="34" charset="-122"/>
              </a:rPr>
              <a:t>Modeling</a:t>
            </a:r>
            <a:r>
              <a:rPr lang="zh-CN" altLang="en-US" b="1" dirty="0">
                <a:solidFill>
                  <a:srgbClr val="002060"/>
                </a:solidFill>
                <a:latin typeface="微软雅黑" panose="020B0503020204020204" pitchFamily="34" charset="-122"/>
                <a:ea typeface="微软雅黑" panose="020B0503020204020204" pitchFamily="34" charset="-122"/>
              </a:rPr>
              <a:t>：</a:t>
            </a:r>
            <a:endParaRPr kumimoji="0" lang="en-US" altLang="zh-CN"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800100" lvl="1" indent="-342900">
              <a:lnSpc>
                <a:spcPct val="120000"/>
              </a:lnSpc>
              <a:spcBef>
                <a:spcPts val="600"/>
              </a:spcBef>
              <a:buFont typeface="Wingdings" panose="05000000000000000000" pitchFamily="2" charset="2"/>
              <a:buChar char="p"/>
              <a:defRPr/>
            </a:pPr>
            <a:r>
              <a:rPr lang="en-US" altLang="zh-CN" dirty="0">
                <a:solidFill>
                  <a:srgbClr val="002060"/>
                </a:solidFill>
                <a:latin typeface="微软雅黑" panose="020B0503020204020204" pitchFamily="34" charset="-122"/>
                <a:ea typeface="微软雅黑" panose="020B0503020204020204" pitchFamily="34" charset="-122"/>
              </a:rPr>
              <a:t>Like physical model</a:t>
            </a:r>
            <a:r>
              <a:rPr lang="zh-CN" altLang="en-US" dirty="0">
                <a:solidFill>
                  <a:srgbClr val="002060"/>
                </a:solidFill>
                <a:latin typeface="微软雅黑" panose="020B0503020204020204" pitchFamily="34" charset="-122"/>
                <a:ea typeface="微软雅黑" panose="020B0503020204020204" pitchFamily="34" charset="-122"/>
              </a:rPr>
              <a:t>，</a:t>
            </a:r>
            <a:r>
              <a:rPr lang="en-US" altLang="zh-CN" dirty="0">
                <a:solidFill>
                  <a:srgbClr val="002060"/>
                </a:solidFill>
                <a:latin typeface="微软雅黑" panose="020B0503020204020204" pitchFamily="34" charset="-122"/>
                <a:ea typeface="微软雅黑" panose="020B0503020204020204" pitchFamily="34" charset="-122"/>
              </a:rPr>
              <a:t>the goal of </a:t>
            </a:r>
            <a:r>
              <a:rPr lang="en-US" altLang="zh-CN" dirty="0" err="1">
                <a:solidFill>
                  <a:srgbClr val="002060"/>
                </a:solidFill>
                <a:latin typeface="微软雅黑" panose="020B0503020204020204" pitchFamily="34" charset="-122"/>
                <a:ea typeface="微软雅黑" panose="020B0503020204020204" pitchFamily="34" charset="-122"/>
              </a:rPr>
              <a:t>FengWu</a:t>
            </a:r>
            <a:r>
              <a:rPr lang="en-US" altLang="zh-CN" dirty="0">
                <a:solidFill>
                  <a:srgbClr val="002060"/>
                </a:solidFill>
                <a:latin typeface="微软雅黑" panose="020B0503020204020204" pitchFamily="34" charset="-122"/>
                <a:ea typeface="微软雅黑" panose="020B0503020204020204" pitchFamily="34" charset="-122"/>
              </a:rPr>
              <a:t> is to predict the atmospheric </a:t>
            </a:r>
            <a:r>
              <a:rPr kumimoji="0" lang="en-US" altLang="zh-CN"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variables</a:t>
            </a:r>
            <a:r>
              <a:rPr lang="en-US" altLang="zh-CN" dirty="0">
                <a:solidFill>
                  <a:srgbClr val="002060"/>
                </a:solidFill>
                <a:latin typeface="微软雅黑" panose="020B0503020204020204" pitchFamily="34" charset="-122"/>
                <a:ea typeface="微软雅黑" panose="020B0503020204020204" pitchFamily="34" charset="-122"/>
              </a:rPr>
              <a:t> at the next moment</a:t>
            </a:r>
            <a:r>
              <a:rPr lang="zh-CN" altLang="en-US" dirty="0">
                <a:solidFill>
                  <a:srgbClr val="002060"/>
                </a:solidFill>
                <a:latin typeface="微软雅黑" panose="020B0503020204020204" pitchFamily="34" charset="-122"/>
                <a:ea typeface="微软雅黑" panose="020B0503020204020204" pitchFamily="34" charset="-122"/>
              </a:rPr>
              <a:t>，</a:t>
            </a:r>
            <a:r>
              <a:rPr lang="en-US" altLang="zh-CN" dirty="0">
                <a:solidFill>
                  <a:srgbClr val="002060"/>
                </a:solidFill>
                <a:latin typeface="微软雅黑" panose="020B0503020204020204" pitchFamily="34" charset="-122"/>
                <a:ea typeface="微软雅黑" panose="020B0503020204020204" pitchFamily="34" charset="-122"/>
              </a:rPr>
              <a:t>and then all predictions are obtained by autoregressive method</a:t>
            </a:r>
            <a:endParaRPr kumimoji="0" lang="en-US" altLang="zh-CN"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pic>
        <p:nvPicPr>
          <p:cNvPr id="2" name="Picture 1">
            <a:extLst>
              <a:ext uri="{FF2B5EF4-FFF2-40B4-BE49-F238E27FC236}">
                <a16:creationId xmlns:a16="http://schemas.microsoft.com/office/drawing/2014/main" id="{DC600A75-3501-9317-A0D6-985856CE2F5B}"/>
              </a:ext>
            </a:extLst>
          </p:cNvPr>
          <p:cNvPicPr>
            <a:picLocks noChangeAspect="1"/>
          </p:cNvPicPr>
          <p:nvPr/>
        </p:nvPicPr>
        <p:blipFill>
          <a:blip r:embed="rId3"/>
          <a:stretch>
            <a:fillRect/>
          </a:stretch>
        </p:blipFill>
        <p:spPr>
          <a:xfrm>
            <a:off x="958038" y="5241170"/>
            <a:ext cx="736506" cy="749331"/>
          </a:xfrm>
          <a:prstGeom prst="rect">
            <a:avLst/>
          </a:prstGeom>
        </p:spPr>
      </p:pic>
      <p:sp>
        <p:nvSpPr>
          <p:cNvPr id="3" name="Rounded Rectangle 2">
            <a:extLst>
              <a:ext uri="{FF2B5EF4-FFF2-40B4-BE49-F238E27FC236}">
                <a16:creationId xmlns:a16="http://schemas.microsoft.com/office/drawing/2014/main" id="{BB9A465F-14ED-2924-41A9-38909496E273}"/>
              </a:ext>
            </a:extLst>
          </p:cNvPr>
          <p:cNvSpPr/>
          <p:nvPr/>
        </p:nvSpPr>
        <p:spPr>
          <a:xfrm>
            <a:off x="2225262" y="5298354"/>
            <a:ext cx="1076035" cy="620293"/>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rPr>
              <a:t>FengWu</a:t>
            </a:r>
            <a:endParaRPr lang="en-CN" sz="1600" b="1" dirty="0">
              <a:solidFill>
                <a:schemeClr val="tx1"/>
              </a:solidFill>
            </a:endParaRPr>
          </a:p>
        </p:txBody>
      </p:sp>
      <p:pic>
        <p:nvPicPr>
          <p:cNvPr id="5" name="Picture 4">
            <a:extLst>
              <a:ext uri="{FF2B5EF4-FFF2-40B4-BE49-F238E27FC236}">
                <a16:creationId xmlns:a16="http://schemas.microsoft.com/office/drawing/2014/main" id="{964BA203-58C3-2BB0-6604-96D1A6BB45F3}"/>
              </a:ext>
            </a:extLst>
          </p:cNvPr>
          <p:cNvPicPr>
            <a:picLocks noChangeAspect="1"/>
          </p:cNvPicPr>
          <p:nvPr/>
        </p:nvPicPr>
        <p:blipFill>
          <a:blip r:embed="rId3"/>
          <a:stretch>
            <a:fillRect/>
          </a:stretch>
        </p:blipFill>
        <p:spPr>
          <a:xfrm>
            <a:off x="3862130" y="5236030"/>
            <a:ext cx="736506" cy="749331"/>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6B85BC4-3727-311F-E0E8-EB0973236003}"/>
                  </a:ext>
                </a:extLst>
              </p:cNvPr>
              <p:cNvSpPr txBox="1"/>
              <p:nvPr/>
            </p:nvSpPr>
            <p:spPr>
              <a:xfrm>
                <a:off x="3472171" y="5990501"/>
                <a:ext cx="1583702" cy="4735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b="1" i="1" smtClean="0">
                          <a:latin typeface="Cambria Math" panose="02040503050406030204" pitchFamily="18" charset="0"/>
                          <a:ea typeface="微软雅黑" panose="020B0503020204020204" pitchFamily="34" charset="-122"/>
                        </a:rPr>
                        <m:t>𝑷𝒓𝒆𝒅</m:t>
                      </m:r>
                      <m:sSup>
                        <m:sSupPr>
                          <m:ctrlPr>
                            <a:rPr lang="en-US" altLang="zh-CN" sz="2400" b="1" i="1" smtClean="0">
                              <a:latin typeface="Cambria Math" panose="02040503050406030204" pitchFamily="18" charset="0"/>
                              <a:ea typeface="微软雅黑" panose="020B0503020204020204" pitchFamily="34" charset="-122"/>
                            </a:rPr>
                          </m:ctrlPr>
                        </m:sSupPr>
                        <m:e>
                          <m:acc>
                            <m:accPr>
                              <m:chr m:val="̂"/>
                              <m:ctrlPr>
                                <a:rPr lang="en-CN" altLang="zh-CN" sz="2400" b="1" i="1" smtClean="0">
                                  <a:latin typeface="Cambria Math" panose="02040503050406030204" pitchFamily="18" charset="0"/>
                                  <a:ea typeface="微软雅黑" panose="020B0503020204020204" pitchFamily="34" charset="-122"/>
                                </a:rPr>
                              </m:ctrlPr>
                            </m:accPr>
                            <m:e>
                              <m:r>
                                <a:rPr lang="en-US" altLang="zh-CN" sz="2400" b="1" i="1" smtClean="0">
                                  <a:latin typeface="Cambria Math" panose="02040503050406030204" pitchFamily="18" charset="0"/>
                                  <a:ea typeface="微软雅黑" panose="020B0503020204020204" pitchFamily="34" charset="-122"/>
                                </a:rPr>
                                <m:t>𝒙</m:t>
                              </m:r>
                            </m:e>
                          </m:acc>
                        </m:e>
                        <m:sup>
                          <m:r>
                            <a:rPr lang="en-US" altLang="zh-CN" sz="2400" b="0" i="1" smtClean="0">
                              <a:latin typeface="Cambria Math" panose="02040503050406030204" pitchFamily="18" charset="0"/>
                              <a:ea typeface="微软雅黑" panose="020B0503020204020204" pitchFamily="34" charset="-122"/>
                            </a:rPr>
                            <m:t>𝑖</m:t>
                          </m:r>
                          <m:r>
                            <a:rPr lang="en-US" altLang="zh-CN" sz="2400" b="0" i="1" smtClean="0">
                              <a:latin typeface="Cambria Math" panose="02040503050406030204" pitchFamily="18" charset="0"/>
                              <a:ea typeface="微软雅黑" panose="020B0503020204020204" pitchFamily="34" charset="-122"/>
                            </a:rPr>
                            <m:t>+1</m:t>
                          </m:r>
                        </m:sup>
                      </m:sSup>
                    </m:oMath>
                  </m:oMathPara>
                </a14:m>
                <a:endParaRPr lang="en-CN" dirty="0"/>
              </a:p>
            </p:txBody>
          </p:sp>
        </mc:Choice>
        <mc:Fallback xmlns="">
          <p:sp>
            <p:nvSpPr>
              <p:cNvPr id="8" name="TextBox 7">
                <a:extLst>
                  <a:ext uri="{FF2B5EF4-FFF2-40B4-BE49-F238E27FC236}">
                    <a16:creationId xmlns:a16="http://schemas.microsoft.com/office/drawing/2014/main" id="{A6B85BC4-3727-311F-E0E8-EB0973236003}"/>
                  </a:ext>
                </a:extLst>
              </p:cNvPr>
              <p:cNvSpPr txBox="1">
                <a:spLocks noRot="1" noChangeAspect="1" noMove="1" noResize="1" noEditPoints="1" noAdjustHandles="1" noChangeArrowheads="1" noChangeShapeType="1" noTextEdit="1"/>
              </p:cNvSpPr>
              <p:nvPr/>
            </p:nvSpPr>
            <p:spPr>
              <a:xfrm>
                <a:off x="3472171" y="5990501"/>
                <a:ext cx="1583702" cy="473591"/>
              </a:xfrm>
              <a:prstGeom prst="rect">
                <a:avLst/>
              </a:prstGeom>
              <a:blipFill>
                <a:blip r:embed="rId4"/>
                <a:stretch>
                  <a:fillRect t="-2597" r="-733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ADAA3C0-8200-36CF-4846-D5EE8D747482}"/>
                  </a:ext>
                </a:extLst>
              </p:cNvPr>
              <p:cNvSpPr txBox="1"/>
              <p:nvPr/>
            </p:nvSpPr>
            <p:spPr>
              <a:xfrm>
                <a:off x="665020" y="5982541"/>
                <a:ext cx="1399357" cy="4735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b="1" i="1" smtClean="0">
                          <a:latin typeface="Cambria Math" panose="02040503050406030204" pitchFamily="18" charset="0"/>
                          <a:ea typeface="微软雅黑" panose="020B0503020204020204" pitchFamily="34" charset="-122"/>
                        </a:rPr>
                        <m:t>𝑰𝒏𝒑𝒖𝒕</m:t>
                      </m:r>
                      <m:sSup>
                        <m:sSupPr>
                          <m:ctrlPr>
                            <a:rPr lang="en-US" altLang="zh-CN" sz="2400" b="1" i="1" smtClean="0">
                              <a:latin typeface="Cambria Math" panose="02040503050406030204" pitchFamily="18" charset="0"/>
                              <a:ea typeface="微软雅黑" panose="020B0503020204020204" pitchFamily="34" charset="-122"/>
                            </a:rPr>
                          </m:ctrlPr>
                        </m:sSupPr>
                        <m:e>
                          <m:r>
                            <a:rPr lang="en-US" altLang="zh-CN" sz="2400" b="1" i="1" smtClean="0">
                              <a:latin typeface="Cambria Math" panose="02040503050406030204" pitchFamily="18" charset="0"/>
                              <a:ea typeface="微软雅黑" panose="020B0503020204020204" pitchFamily="34" charset="-122"/>
                            </a:rPr>
                            <m:t>𝒙</m:t>
                          </m:r>
                        </m:e>
                        <m:sup>
                          <m:r>
                            <a:rPr lang="en-US" altLang="zh-CN" sz="2400" b="0" i="1" smtClean="0">
                              <a:latin typeface="Cambria Math" panose="02040503050406030204" pitchFamily="18" charset="0"/>
                              <a:ea typeface="微软雅黑" panose="020B0503020204020204" pitchFamily="34" charset="-122"/>
                            </a:rPr>
                            <m:t>𝑖</m:t>
                          </m:r>
                        </m:sup>
                      </m:sSup>
                    </m:oMath>
                  </m:oMathPara>
                </a14:m>
                <a:endParaRPr lang="en-CN" dirty="0"/>
              </a:p>
            </p:txBody>
          </p:sp>
        </mc:Choice>
        <mc:Fallback xmlns="">
          <p:sp>
            <p:nvSpPr>
              <p:cNvPr id="9" name="TextBox 8">
                <a:extLst>
                  <a:ext uri="{FF2B5EF4-FFF2-40B4-BE49-F238E27FC236}">
                    <a16:creationId xmlns:a16="http://schemas.microsoft.com/office/drawing/2014/main" id="{DADAA3C0-8200-36CF-4846-D5EE8D747482}"/>
                  </a:ext>
                </a:extLst>
              </p:cNvPr>
              <p:cNvSpPr txBox="1">
                <a:spLocks noRot="1" noChangeAspect="1" noMove="1" noResize="1" noEditPoints="1" noAdjustHandles="1" noChangeArrowheads="1" noChangeShapeType="1" noTextEdit="1"/>
              </p:cNvSpPr>
              <p:nvPr/>
            </p:nvSpPr>
            <p:spPr>
              <a:xfrm>
                <a:off x="665020" y="5982541"/>
                <a:ext cx="1399357" cy="473591"/>
              </a:xfrm>
              <a:prstGeom prst="rect">
                <a:avLst/>
              </a:prstGeom>
              <a:blipFill>
                <a:blip r:embed="rId5"/>
                <a:stretch>
                  <a:fillRect b="-16667"/>
                </a:stretch>
              </a:blipFill>
            </p:spPr>
            <p:txBody>
              <a:bodyPr/>
              <a:lstStyle/>
              <a:p>
                <a:r>
                  <a:rPr lang="zh-CN" altLang="en-US">
                    <a:noFill/>
                  </a:rPr>
                  <a:t> </a:t>
                </a:r>
              </a:p>
            </p:txBody>
          </p:sp>
        </mc:Fallback>
      </mc:AlternateContent>
      <p:cxnSp>
        <p:nvCxnSpPr>
          <p:cNvPr id="10" name="Straight Arrow Connector 9">
            <a:extLst>
              <a:ext uri="{FF2B5EF4-FFF2-40B4-BE49-F238E27FC236}">
                <a16:creationId xmlns:a16="http://schemas.microsoft.com/office/drawing/2014/main" id="{0BF31513-AF08-4A87-C9C8-21CA4576EDAF}"/>
              </a:ext>
            </a:extLst>
          </p:cNvPr>
          <p:cNvCxnSpPr>
            <a:cxnSpLocks/>
            <a:stCxn id="2" idx="3"/>
            <a:endCxn id="3" idx="1"/>
          </p:cNvCxnSpPr>
          <p:nvPr/>
        </p:nvCxnSpPr>
        <p:spPr>
          <a:xfrm flipV="1">
            <a:off x="1694544" y="5608501"/>
            <a:ext cx="530718" cy="73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AC2CE89-107E-ED42-FE8D-2BE91A83A832}"/>
              </a:ext>
            </a:extLst>
          </p:cNvPr>
          <p:cNvCxnSpPr>
            <a:cxnSpLocks/>
          </p:cNvCxnSpPr>
          <p:nvPr/>
        </p:nvCxnSpPr>
        <p:spPr>
          <a:xfrm flipV="1">
            <a:off x="3331412" y="5616741"/>
            <a:ext cx="530718" cy="73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64931333-F043-9655-D465-17FEC6596DBD}"/>
              </a:ext>
            </a:extLst>
          </p:cNvPr>
          <p:cNvSpPr/>
          <p:nvPr/>
        </p:nvSpPr>
        <p:spPr>
          <a:xfrm>
            <a:off x="5127937" y="5305689"/>
            <a:ext cx="1076035" cy="620293"/>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err="1">
                <a:solidFill>
                  <a:schemeClr val="tx1"/>
                </a:solidFill>
              </a:rPr>
              <a:t>FengWu</a:t>
            </a:r>
            <a:endParaRPr lang="en-CN" altLang="zh-CN" sz="1600" b="1" dirty="0">
              <a:solidFill>
                <a:schemeClr val="tx1"/>
              </a:solidFil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F753FEB-3E18-CB50-C6F3-4FFBD465506F}"/>
                  </a:ext>
                </a:extLst>
              </p:cNvPr>
              <p:cNvSpPr txBox="1"/>
              <p:nvPr/>
            </p:nvSpPr>
            <p:spPr>
              <a:xfrm>
                <a:off x="6399218" y="5970690"/>
                <a:ext cx="1588512" cy="4735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b="1" i="1" smtClean="0">
                          <a:latin typeface="Cambria Math" panose="02040503050406030204" pitchFamily="18" charset="0"/>
                          <a:ea typeface="微软雅黑" panose="020B0503020204020204" pitchFamily="34" charset="-122"/>
                        </a:rPr>
                        <m:t>𝑷𝒓𝒆𝒅</m:t>
                      </m:r>
                      <m:sSup>
                        <m:sSupPr>
                          <m:ctrlPr>
                            <a:rPr lang="en-US" altLang="zh-CN" sz="2400" b="1" i="1">
                              <a:latin typeface="Cambria Math" panose="02040503050406030204" pitchFamily="18" charset="0"/>
                              <a:ea typeface="微软雅黑" panose="020B0503020204020204" pitchFamily="34" charset="-122"/>
                            </a:rPr>
                          </m:ctrlPr>
                        </m:sSupPr>
                        <m:e>
                          <m:acc>
                            <m:accPr>
                              <m:chr m:val="̂"/>
                              <m:ctrlPr>
                                <a:rPr lang="en-CN" altLang="zh-CN" sz="2400" b="1" i="1">
                                  <a:latin typeface="Cambria Math" panose="02040503050406030204" pitchFamily="18" charset="0"/>
                                  <a:ea typeface="微软雅黑" panose="020B0503020204020204" pitchFamily="34" charset="-122"/>
                                </a:rPr>
                              </m:ctrlPr>
                            </m:accPr>
                            <m:e>
                              <m:r>
                                <a:rPr lang="en-US" altLang="zh-CN" sz="2400" b="1" i="1">
                                  <a:latin typeface="Cambria Math" panose="02040503050406030204" pitchFamily="18" charset="0"/>
                                  <a:ea typeface="微软雅黑" panose="020B0503020204020204" pitchFamily="34" charset="-122"/>
                                </a:rPr>
                                <m:t>𝒙</m:t>
                              </m:r>
                            </m:e>
                          </m:acc>
                        </m:e>
                        <m:sup>
                          <m:r>
                            <a:rPr lang="en-US" altLang="zh-CN" sz="2400" i="1">
                              <a:latin typeface="Cambria Math" panose="02040503050406030204" pitchFamily="18" charset="0"/>
                              <a:ea typeface="微软雅黑" panose="020B0503020204020204" pitchFamily="34" charset="-122"/>
                            </a:rPr>
                            <m:t>𝑖</m:t>
                          </m:r>
                          <m:r>
                            <a:rPr lang="en-US" altLang="zh-CN" sz="2400" i="1">
                              <a:latin typeface="Cambria Math" panose="02040503050406030204" pitchFamily="18" charset="0"/>
                              <a:ea typeface="微软雅黑" panose="020B0503020204020204" pitchFamily="34" charset="-122"/>
                            </a:rPr>
                            <m:t>+</m:t>
                          </m:r>
                          <m:r>
                            <a:rPr lang="en-US" altLang="zh-CN" sz="2400" b="1" i="1" smtClean="0">
                              <a:latin typeface="Cambria Math" panose="02040503050406030204" pitchFamily="18" charset="0"/>
                              <a:ea typeface="微软雅黑" panose="020B0503020204020204" pitchFamily="34" charset="-122"/>
                            </a:rPr>
                            <m:t>𝟐</m:t>
                          </m:r>
                        </m:sup>
                      </m:sSup>
                    </m:oMath>
                  </m:oMathPara>
                </a14:m>
                <a:endParaRPr lang="en-CN" dirty="0"/>
              </a:p>
            </p:txBody>
          </p:sp>
        </mc:Choice>
        <mc:Fallback xmlns="">
          <p:sp>
            <p:nvSpPr>
              <p:cNvPr id="15" name="TextBox 14">
                <a:extLst>
                  <a:ext uri="{FF2B5EF4-FFF2-40B4-BE49-F238E27FC236}">
                    <a16:creationId xmlns:a16="http://schemas.microsoft.com/office/drawing/2014/main" id="{3F753FEB-3E18-CB50-C6F3-4FFBD465506F}"/>
                  </a:ext>
                </a:extLst>
              </p:cNvPr>
              <p:cNvSpPr txBox="1">
                <a:spLocks noRot="1" noChangeAspect="1" noMove="1" noResize="1" noEditPoints="1" noAdjustHandles="1" noChangeArrowheads="1" noChangeShapeType="1" noTextEdit="1"/>
              </p:cNvSpPr>
              <p:nvPr/>
            </p:nvSpPr>
            <p:spPr>
              <a:xfrm>
                <a:off x="6399218" y="5970690"/>
                <a:ext cx="1588512" cy="473591"/>
              </a:xfrm>
              <a:prstGeom prst="rect">
                <a:avLst/>
              </a:prstGeom>
              <a:blipFill>
                <a:blip r:embed="rId6"/>
                <a:stretch>
                  <a:fillRect t="-2564" r="-6923"/>
                </a:stretch>
              </a:blipFill>
            </p:spPr>
            <p:txBody>
              <a:bodyPr/>
              <a:lstStyle/>
              <a:p>
                <a:r>
                  <a:rPr lang="zh-CN" altLang="en-US">
                    <a:noFill/>
                  </a:rPr>
                  <a:t> </a:t>
                </a:r>
              </a:p>
            </p:txBody>
          </p:sp>
        </mc:Fallback>
      </mc:AlternateContent>
      <p:cxnSp>
        <p:nvCxnSpPr>
          <p:cNvPr id="16" name="Straight Arrow Connector 15">
            <a:extLst>
              <a:ext uri="{FF2B5EF4-FFF2-40B4-BE49-F238E27FC236}">
                <a16:creationId xmlns:a16="http://schemas.microsoft.com/office/drawing/2014/main" id="{4AE4BFF0-45E8-5440-1232-8CA27BEBC834}"/>
              </a:ext>
            </a:extLst>
          </p:cNvPr>
          <p:cNvCxnSpPr>
            <a:cxnSpLocks/>
            <a:endCxn id="13" idx="1"/>
          </p:cNvCxnSpPr>
          <p:nvPr/>
        </p:nvCxnSpPr>
        <p:spPr>
          <a:xfrm flipV="1">
            <a:off x="4597219" y="5615836"/>
            <a:ext cx="530718" cy="73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E7DE4FD-80F7-6027-7BD0-BABB7BC9B666}"/>
              </a:ext>
            </a:extLst>
          </p:cNvPr>
          <p:cNvCxnSpPr>
            <a:cxnSpLocks/>
          </p:cNvCxnSpPr>
          <p:nvPr/>
        </p:nvCxnSpPr>
        <p:spPr>
          <a:xfrm flipV="1">
            <a:off x="6234087" y="5624076"/>
            <a:ext cx="530718" cy="73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AA49171-203A-CDD3-B8AF-C1A269266A7A}"/>
              </a:ext>
            </a:extLst>
          </p:cNvPr>
          <p:cNvSpPr txBox="1"/>
          <p:nvPr/>
        </p:nvSpPr>
        <p:spPr>
          <a:xfrm>
            <a:off x="8012219" y="5349085"/>
            <a:ext cx="768159" cy="523220"/>
          </a:xfrm>
          <a:prstGeom prst="rect">
            <a:avLst/>
          </a:prstGeom>
          <a:noFill/>
        </p:spPr>
        <p:txBody>
          <a:bodyPr wrap="none" rtlCol="0">
            <a:spAutoFit/>
          </a:bodyPr>
          <a:lstStyle/>
          <a:p>
            <a:r>
              <a:rPr lang="en-US" sz="2800" b="1" dirty="0"/>
              <a:t>……</a:t>
            </a:r>
            <a:endParaRPr lang="en-CN" sz="2800" b="1" dirty="0"/>
          </a:p>
        </p:txBody>
      </p:sp>
      <p:cxnSp>
        <p:nvCxnSpPr>
          <p:cNvPr id="20" name="Straight Arrow Connector 19">
            <a:extLst>
              <a:ext uri="{FF2B5EF4-FFF2-40B4-BE49-F238E27FC236}">
                <a16:creationId xmlns:a16="http://schemas.microsoft.com/office/drawing/2014/main" id="{E27D4903-0497-809F-22BA-1F03EA94D604}"/>
              </a:ext>
            </a:extLst>
          </p:cNvPr>
          <p:cNvCxnSpPr>
            <a:cxnSpLocks/>
          </p:cNvCxnSpPr>
          <p:nvPr/>
        </p:nvCxnSpPr>
        <p:spPr>
          <a:xfrm flipV="1">
            <a:off x="7501311" y="5603360"/>
            <a:ext cx="530718" cy="73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2DBF85D-863D-C9B1-D951-DBA9A0664E12}"/>
              </a:ext>
            </a:extLst>
          </p:cNvPr>
          <p:cNvCxnSpPr>
            <a:cxnSpLocks/>
          </p:cNvCxnSpPr>
          <p:nvPr/>
        </p:nvCxnSpPr>
        <p:spPr>
          <a:xfrm flipV="1">
            <a:off x="8764323" y="5618473"/>
            <a:ext cx="530718" cy="73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EC41E4A8-C83C-E117-0EEC-0D6459F91E49}"/>
              </a:ext>
            </a:extLst>
          </p:cNvPr>
          <p:cNvPicPr>
            <a:picLocks noChangeAspect="1"/>
          </p:cNvPicPr>
          <p:nvPr/>
        </p:nvPicPr>
        <p:blipFill>
          <a:blip r:embed="rId3"/>
          <a:stretch>
            <a:fillRect/>
          </a:stretch>
        </p:blipFill>
        <p:spPr>
          <a:xfrm>
            <a:off x="9335473" y="5254017"/>
            <a:ext cx="736506" cy="749331"/>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D638B70-B336-E74D-15EF-7090123AD827}"/>
                  </a:ext>
                </a:extLst>
              </p:cNvPr>
              <p:cNvSpPr txBox="1"/>
              <p:nvPr/>
            </p:nvSpPr>
            <p:spPr>
              <a:xfrm>
                <a:off x="8897987" y="5982541"/>
                <a:ext cx="1723164" cy="4754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b="1" i="1" smtClean="0">
                          <a:latin typeface="Cambria Math" panose="02040503050406030204" pitchFamily="18" charset="0"/>
                          <a:ea typeface="微软雅黑" panose="020B0503020204020204" pitchFamily="34" charset="-122"/>
                        </a:rPr>
                        <m:t>𝑷𝒓𝒆𝒅</m:t>
                      </m:r>
                      <m:sSup>
                        <m:sSupPr>
                          <m:ctrlPr>
                            <a:rPr lang="en-US" altLang="zh-CN" sz="2400" b="1" i="1">
                              <a:latin typeface="Cambria Math" panose="02040503050406030204" pitchFamily="18" charset="0"/>
                              <a:ea typeface="微软雅黑" panose="020B0503020204020204" pitchFamily="34" charset="-122"/>
                            </a:rPr>
                          </m:ctrlPr>
                        </m:sSupPr>
                        <m:e>
                          <m:acc>
                            <m:accPr>
                              <m:chr m:val="̂"/>
                              <m:ctrlPr>
                                <a:rPr lang="en-CN" altLang="zh-CN" sz="2400" b="1" i="1">
                                  <a:latin typeface="Cambria Math" panose="02040503050406030204" pitchFamily="18" charset="0"/>
                                  <a:ea typeface="微软雅黑" panose="020B0503020204020204" pitchFamily="34" charset="-122"/>
                                </a:rPr>
                              </m:ctrlPr>
                            </m:accPr>
                            <m:e>
                              <m:r>
                                <a:rPr lang="en-US" altLang="zh-CN" sz="2400" b="1" i="1">
                                  <a:latin typeface="Cambria Math" panose="02040503050406030204" pitchFamily="18" charset="0"/>
                                  <a:ea typeface="微软雅黑" panose="020B0503020204020204" pitchFamily="34" charset="-122"/>
                                </a:rPr>
                                <m:t>𝒙</m:t>
                              </m:r>
                            </m:e>
                          </m:acc>
                        </m:e>
                        <m:sup>
                          <m:r>
                            <a:rPr lang="en-US" altLang="zh-CN" sz="2400" i="1">
                              <a:latin typeface="Cambria Math" panose="02040503050406030204" pitchFamily="18" charset="0"/>
                              <a:ea typeface="微软雅黑" panose="020B0503020204020204" pitchFamily="34" charset="-122"/>
                            </a:rPr>
                            <m:t>𝑖</m:t>
                          </m:r>
                          <m:r>
                            <a:rPr lang="en-US" altLang="zh-CN" sz="2400" i="1">
                              <a:latin typeface="Cambria Math" panose="02040503050406030204" pitchFamily="18" charset="0"/>
                              <a:ea typeface="微软雅黑" panose="020B0503020204020204" pitchFamily="34" charset="-122"/>
                            </a:rPr>
                            <m:t>+</m:t>
                          </m:r>
                          <m:r>
                            <a:rPr lang="en-US" altLang="zh-CN" sz="2400" b="1" i="1" smtClean="0">
                              <a:latin typeface="Cambria Math" panose="02040503050406030204" pitchFamily="18" charset="0"/>
                              <a:ea typeface="微软雅黑" panose="020B0503020204020204" pitchFamily="34" charset="-122"/>
                            </a:rPr>
                            <m:t>𝟓𝟔</m:t>
                          </m:r>
                        </m:sup>
                      </m:sSup>
                    </m:oMath>
                  </m:oMathPara>
                </a14:m>
                <a:endParaRPr lang="en-CN" dirty="0"/>
              </a:p>
            </p:txBody>
          </p:sp>
        </mc:Choice>
        <mc:Fallback xmlns="">
          <p:sp>
            <p:nvSpPr>
              <p:cNvPr id="23" name="TextBox 22">
                <a:extLst>
                  <a:ext uri="{FF2B5EF4-FFF2-40B4-BE49-F238E27FC236}">
                    <a16:creationId xmlns:a16="http://schemas.microsoft.com/office/drawing/2014/main" id="{2D638B70-B336-E74D-15EF-7090123AD827}"/>
                  </a:ext>
                </a:extLst>
              </p:cNvPr>
              <p:cNvSpPr txBox="1">
                <a:spLocks noRot="1" noChangeAspect="1" noMove="1" noResize="1" noEditPoints="1" noAdjustHandles="1" noChangeArrowheads="1" noChangeShapeType="1" noTextEdit="1"/>
              </p:cNvSpPr>
              <p:nvPr/>
            </p:nvSpPr>
            <p:spPr>
              <a:xfrm>
                <a:off x="8897987" y="5982541"/>
                <a:ext cx="1723164" cy="475451"/>
              </a:xfrm>
              <a:prstGeom prst="rect">
                <a:avLst/>
              </a:prstGeom>
              <a:blipFill>
                <a:blip r:embed="rId7"/>
                <a:stretch>
                  <a:fillRect t="-2564"/>
                </a:stretch>
              </a:blipFill>
            </p:spPr>
            <p:txBody>
              <a:bodyPr/>
              <a:lstStyle/>
              <a:p>
                <a:r>
                  <a:rPr lang="zh-CN" altLang="en-US">
                    <a:noFill/>
                  </a:rPr>
                  <a:t> </a:t>
                </a:r>
              </a:p>
            </p:txBody>
          </p:sp>
        </mc:Fallback>
      </mc:AlternateContent>
      <p:sp>
        <p:nvSpPr>
          <p:cNvPr id="44" name="TextBox 43">
            <a:extLst>
              <a:ext uri="{FF2B5EF4-FFF2-40B4-BE49-F238E27FC236}">
                <a16:creationId xmlns:a16="http://schemas.microsoft.com/office/drawing/2014/main" id="{C9795B6D-4580-D3ED-225E-0E2429584089}"/>
              </a:ext>
            </a:extLst>
          </p:cNvPr>
          <p:cNvSpPr txBox="1"/>
          <p:nvPr/>
        </p:nvSpPr>
        <p:spPr>
          <a:xfrm>
            <a:off x="2381324" y="4802179"/>
            <a:ext cx="771365" cy="400110"/>
          </a:xfrm>
          <a:prstGeom prst="rect">
            <a:avLst/>
          </a:prstGeom>
          <a:noFill/>
        </p:spPr>
        <p:txBody>
          <a:bodyPr wrap="none" rtlCol="0">
            <a:spAutoFit/>
          </a:bodyPr>
          <a:lstStyle/>
          <a:p>
            <a:r>
              <a:rPr lang="en-US" sz="2000" b="1" dirty="0">
                <a:solidFill>
                  <a:srgbClr val="C00000"/>
                </a:solidFill>
              </a:rPr>
              <a:t>Train</a:t>
            </a:r>
            <a:endParaRPr lang="en-CN" sz="2000" b="1" dirty="0">
              <a:solidFill>
                <a:srgbClr val="C00000"/>
              </a:solidFill>
            </a:endParaRPr>
          </a:p>
        </p:txBody>
      </p:sp>
      <p:sp>
        <p:nvSpPr>
          <p:cNvPr id="4" name="文本占位符 23">
            <a:extLst>
              <a:ext uri="{FF2B5EF4-FFF2-40B4-BE49-F238E27FC236}">
                <a16:creationId xmlns:a16="http://schemas.microsoft.com/office/drawing/2014/main" id="{B75ED0C6-71B4-F338-F255-BB8E66067171}"/>
              </a:ext>
            </a:extLst>
          </p:cNvPr>
          <p:cNvSpPr txBox="1">
            <a:spLocks/>
          </p:cNvSpPr>
          <p:nvPr/>
        </p:nvSpPr>
        <p:spPr>
          <a:xfrm>
            <a:off x="331139" y="112064"/>
            <a:ext cx="9593596" cy="500533"/>
          </a:xfrm>
          <a:prstGeom prst="rect">
            <a:avLst/>
          </a:prstGeom>
        </p:spPr>
        <p:txBody>
          <a:bodyPr numCol="1"/>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Rockwell" panose="02060603020205020403" pitchFamily="18" charset="77"/>
              </a:rPr>
              <a:t>Problem and modeling</a:t>
            </a:r>
            <a:endParaRPr lang="en-CN" altLang="zh-CN" dirty="0">
              <a:latin typeface="Rockwell" panose="02060603020205020403" pitchFamily="18" charset="77"/>
            </a:endParaRPr>
          </a:p>
        </p:txBody>
      </p:sp>
      <p:pic>
        <p:nvPicPr>
          <p:cNvPr id="6" name="Picture 4">
            <a:extLst>
              <a:ext uri="{FF2B5EF4-FFF2-40B4-BE49-F238E27FC236}">
                <a16:creationId xmlns:a16="http://schemas.microsoft.com/office/drawing/2014/main" id="{9C199623-84E6-11C8-37C9-B8941BACBDEC}"/>
              </a:ext>
            </a:extLst>
          </p:cNvPr>
          <p:cNvPicPr>
            <a:picLocks noChangeAspect="1"/>
          </p:cNvPicPr>
          <p:nvPr/>
        </p:nvPicPr>
        <p:blipFill>
          <a:blip r:embed="rId3"/>
          <a:stretch>
            <a:fillRect/>
          </a:stretch>
        </p:blipFill>
        <p:spPr>
          <a:xfrm>
            <a:off x="6757006" y="5254017"/>
            <a:ext cx="736506" cy="749331"/>
          </a:xfrm>
          <a:prstGeom prst="rect">
            <a:avLst/>
          </a:prstGeom>
        </p:spPr>
      </p:pic>
    </p:spTree>
    <p:extLst>
      <p:ext uri="{BB962C8B-B14F-4D97-AF65-F5344CB8AC3E}">
        <p14:creationId xmlns:p14="http://schemas.microsoft.com/office/powerpoint/2010/main" val="38387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34;p8">
            <a:extLst>
              <a:ext uri="{FF2B5EF4-FFF2-40B4-BE49-F238E27FC236}">
                <a16:creationId xmlns:a16="http://schemas.microsoft.com/office/drawing/2014/main" id="{E8071156-3823-02EF-3492-EA1911C8AD26}"/>
              </a:ext>
            </a:extLst>
          </p:cNvPr>
          <p:cNvSpPr/>
          <p:nvPr/>
        </p:nvSpPr>
        <p:spPr>
          <a:xfrm>
            <a:off x="371475" y="950253"/>
            <a:ext cx="11547362" cy="1725740"/>
          </a:xfrm>
          <a:prstGeom prst="rect">
            <a:avLst/>
          </a:prstGeom>
          <a:noFill/>
          <a:ln>
            <a:noFill/>
          </a:ln>
        </p:spPr>
        <p:txBody>
          <a:bodyPr spcFirstLastPara="1" wrap="square" lIns="121868" tIns="60917" rIns="121868" bIns="60917" anchor="t" anchorCtr="0">
            <a:noAutofit/>
          </a:bodyPr>
          <a:lstStyle/>
          <a:p>
            <a:pPr marL="342900" marR="0" lvl="0" indent="-342900" algn="l" defTabSz="914400" rtl="0" eaLnBrk="1" fontAlgn="auto" latinLnBrk="0" hangingPunct="1">
              <a:lnSpc>
                <a:spcPct val="120000"/>
              </a:lnSpc>
              <a:spcBef>
                <a:spcPts val="600"/>
              </a:spcBef>
              <a:spcAft>
                <a:spcPts val="0"/>
              </a:spcAft>
              <a:buClrTx/>
              <a:buSzTx/>
              <a:buFont typeface="Wingdings" panose="05000000000000000000" pitchFamily="2" charset="2"/>
              <a:buChar char="p"/>
              <a:tabLst/>
              <a:defRPr/>
            </a:pPr>
            <a:r>
              <a:rPr kumimoji="0" lang="en-US" altLang="zh-CN" sz="18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How to represent the high-dimensional weather data efficiently</a:t>
            </a:r>
          </a:p>
          <a:p>
            <a:pPr marL="800100" lvl="1" indent="-342900">
              <a:lnSpc>
                <a:spcPct val="120000"/>
              </a:lnSpc>
              <a:spcBef>
                <a:spcPts val="600"/>
              </a:spcBef>
              <a:buFont typeface="Wingdings" panose="05000000000000000000" pitchFamily="2" charset="2"/>
              <a:buChar char="p"/>
              <a:defRPr/>
            </a:pPr>
            <a:r>
              <a:rPr lang="en-US" altLang="zh-CN" dirty="0">
                <a:latin typeface="微软雅黑" panose="020B0503020204020204" pitchFamily="34" charset="-122"/>
                <a:ea typeface="微软雅黑" panose="020B0503020204020204" pitchFamily="34" charset="-122"/>
              </a:rPr>
              <a:t>Multi-modal: treat each variable as a separate modality</a:t>
            </a:r>
          </a:p>
          <a:p>
            <a:pPr marL="800100" lvl="1" indent="-342900">
              <a:lnSpc>
                <a:spcPct val="120000"/>
              </a:lnSpc>
              <a:spcBef>
                <a:spcPts val="600"/>
              </a:spcBef>
              <a:buFont typeface="Wingdings" panose="05000000000000000000" pitchFamily="2" charset="2"/>
              <a:buChar char="p"/>
              <a:defRPr/>
            </a:pPr>
            <a:r>
              <a:rPr lang="en-US" altLang="zh-CN" dirty="0">
                <a:latin typeface="微软雅黑" panose="020B0503020204020204" pitchFamily="34" charset="-122"/>
                <a:ea typeface="微软雅黑" panose="020B0503020204020204" pitchFamily="34" charset="-122"/>
              </a:rPr>
              <a:t>Independent encoders and decoders</a:t>
            </a:r>
          </a:p>
          <a:p>
            <a:pPr marL="800100" lvl="1" indent="-342900">
              <a:lnSpc>
                <a:spcPct val="120000"/>
              </a:lnSpc>
              <a:spcBef>
                <a:spcPts val="600"/>
              </a:spcBef>
              <a:buFont typeface="Wingdings" panose="05000000000000000000" pitchFamily="2" charset="2"/>
              <a:buChar char="p"/>
              <a:defRPr/>
            </a:pPr>
            <a:r>
              <a:rPr lang="en-US" altLang="zh-CN" dirty="0">
                <a:latin typeface="微软雅黑" panose="020B0503020204020204" pitchFamily="34" charset="-122"/>
                <a:ea typeface="微软雅黑" panose="020B0503020204020204" pitchFamily="34" charset="-122"/>
              </a:rPr>
              <a:t>Cross-modal Fuser: learning the interactions among different variables</a:t>
            </a:r>
          </a:p>
        </p:txBody>
      </p:sp>
      <p:pic>
        <p:nvPicPr>
          <p:cNvPr id="2" name="图片 4">
            <a:extLst>
              <a:ext uri="{FF2B5EF4-FFF2-40B4-BE49-F238E27FC236}">
                <a16:creationId xmlns:a16="http://schemas.microsoft.com/office/drawing/2014/main" id="{525286AA-794B-F934-37AE-6650D8842F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9542"/>
          <a:stretch/>
        </p:blipFill>
        <p:spPr>
          <a:xfrm>
            <a:off x="1790174" y="2961375"/>
            <a:ext cx="8142194" cy="3732287"/>
          </a:xfrm>
          <a:prstGeom prst="rect">
            <a:avLst/>
          </a:prstGeom>
        </p:spPr>
      </p:pic>
      <p:sp>
        <p:nvSpPr>
          <p:cNvPr id="24" name="文本占位符 23">
            <a:extLst>
              <a:ext uri="{FF2B5EF4-FFF2-40B4-BE49-F238E27FC236}">
                <a16:creationId xmlns:a16="http://schemas.microsoft.com/office/drawing/2014/main" id="{3299AAB8-967B-D54A-5478-90492C36A522}"/>
              </a:ext>
            </a:extLst>
          </p:cNvPr>
          <p:cNvSpPr>
            <a:spLocks noGrp="1"/>
          </p:cNvSpPr>
          <p:nvPr>
            <p:ph type="body" sz="quarter" idx="11"/>
          </p:nvPr>
        </p:nvSpPr>
        <p:spPr>
          <a:xfrm>
            <a:off x="371475" y="164338"/>
            <a:ext cx="7729537" cy="500533"/>
          </a:xfrm>
        </p:spPr>
        <p:txBody>
          <a:bodyPr>
            <a:normAutofit fontScale="92500" lnSpcReduction="20000"/>
          </a:bodyPr>
          <a:lstStyle/>
          <a:p>
            <a:pPr>
              <a:lnSpc>
                <a:spcPct val="100000"/>
              </a:lnSpc>
            </a:pPr>
            <a:r>
              <a:rPr lang="en-US" altLang="zh-CN" dirty="0">
                <a:latin typeface="Rockwell" panose="02060603020205020403" pitchFamily="18" charset="77"/>
              </a:rPr>
              <a:t>High-dimensional data representation</a:t>
            </a:r>
            <a:endParaRPr lang="zh-CN" altLang="en-US" dirty="0">
              <a:latin typeface="Rockwell" panose="02060603020205020403" pitchFamily="18" charset="77"/>
            </a:endParaRPr>
          </a:p>
        </p:txBody>
      </p:sp>
    </p:spTree>
    <p:extLst>
      <p:ext uri="{BB962C8B-B14F-4D97-AF65-F5344CB8AC3E}">
        <p14:creationId xmlns:p14="http://schemas.microsoft.com/office/powerpoint/2010/main" val="11098875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2ViZjM1MDY1ODMyMjBmNDBmYjI4ZTJlZWNhZTYxMjUifQ=="/>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9752</TotalTime>
  <Words>4953</Words>
  <Application>Microsoft Macintosh PowerPoint</Application>
  <PresentationFormat>Widescreen</PresentationFormat>
  <Paragraphs>277</Paragraphs>
  <Slides>33</Slides>
  <Notes>25</Notes>
  <HiddenSlides>1</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33</vt:i4>
      </vt:variant>
    </vt:vector>
  </HeadingPairs>
  <TitlesOfParts>
    <vt:vector size="50" baseType="lpstr">
      <vt:lpstr>等线</vt:lpstr>
      <vt:lpstr>Microsoft YaHei</vt:lpstr>
      <vt:lpstr>Microsoft YaHei</vt:lpstr>
      <vt:lpstr>NimbusRomNo9L</vt:lpstr>
      <vt:lpstr>PingFang SC</vt:lpstr>
      <vt:lpstr>PingFang SC Medium</vt:lpstr>
      <vt:lpstr>Söhne</vt:lpstr>
      <vt:lpstr>微软雅黑 Light</vt:lpstr>
      <vt:lpstr>Arial</vt:lpstr>
      <vt:lpstr>Arial</vt:lpstr>
      <vt:lpstr>Calibri</vt:lpstr>
      <vt:lpstr>Cambria Math</vt:lpstr>
      <vt:lpstr>Didot</vt:lpstr>
      <vt:lpstr>Helvetica</vt:lpstr>
      <vt:lpstr>Rockwell</vt:lpstr>
      <vt:lpstr>Wingdings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vip2174</dc:creator>
  <cp:lastModifiedBy>Lei BAI</cp:lastModifiedBy>
  <cp:revision>1191</cp:revision>
  <cp:lastPrinted>2023-09-04T11:48:50Z</cp:lastPrinted>
  <dcterms:created xsi:type="dcterms:W3CDTF">2023-02-14T02:04:04Z</dcterms:created>
  <dcterms:modified xsi:type="dcterms:W3CDTF">2023-11-26T15:46:39Z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54E863C47FE34A8CA3B8A100A78B049C</vt:lpwstr>
  </property>
  <property fmtid="{D5CDD505-2E9C-101B-9397-08002B2CF9AE}" pid="3" name="KSOProductBuildVer">
    <vt:lpwstr>2052-4.6.0.7435</vt:lpwstr>
  </property>
</Properties>
</file>